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9" r:id="rId9"/>
    <p:sldId id="273" r:id="rId10"/>
    <p:sldId id="270" r:id="rId11"/>
    <p:sldId id="268" r:id="rId12"/>
    <p:sldId id="262" r:id="rId13"/>
    <p:sldId id="289" r:id="rId14"/>
    <p:sldId id="272" r:id="rId15"/>
    <p:sldId id="275" r:id="rId16"/>
    <p:sldId id="274" r:id="rId17"/>
    <p:sldId id="263" r:id="rId18"/>
    <p:sldId id="276" r:id="rId19"/>
    <p:sldId id="277" r:id="rId20"/>
    <p:sldId id="278" r:id="rId21"/>
    <p:sldId id="279" r:id="rId22"/>
    <p:sldId id="264" r:id="rId23"/>
    <p:sldId id="280" r:id="rId24"/>
    <p:sldId id="281" r:id="rId25"/>
    <p:sldId id="282" r:id="rId26"/>
    <p:sldId id="265" r:id="rId27"/>
    <p:sldId id="283" r:id="rId28"/>
    <p:sldId id="284" r:id="rId29"/>
    <p:sldId id="266" r:id="rId30"/>
    <p:sldId id="267" r:id="rId31"/>
    <p:sldId id="285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C37BD3-2884-49C7-B7FD-BA160EFA45A9}" type="datetimeFigureOut">
              <a:rPr lang="en-US" smtClean="0"/>
              <a:pPr/>
              <a:t>2/26/2017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KS1 Maths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8278688" cy="1199704"/>
          </a:xfrm>
        </p:spPr>
        <p:txBody>
          <a:bodyPr/>
          <a:lstStyle/>
          <a:p>
            <a:r>
              <a:rPr lang="en-GB" dirty="0" err="1" smtClean="0"/>
              <a:t>Steph</a:t>
            </a:r>
            <a:r>
              <a:rPr lang="en-GB" dirty="0" smtClean="0"/>
              <a:t> Scott – Maths Leader and Year 4 Teacher</a:t>
            </a:r>
          </a:p>
          <a:p>
            <a:r>
              <a:rPr lang="en-GB" dirty="0" smtClean="0"/>
              <a:t>Sophie Parish – Year 2 Teacher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learn to partition numbers into hundreds, tens and units. This then becomes another method for addition.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KS1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42785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to draw pictorial representations of </a:t>
            </a:r>
            <a:r>
              <a:rPr lang="en-GB" dirty="0" err="1" smtClean="0"/>
              <a:t>dienes</a:t>
            </a:r>
            <a:r>
              <a:rPr lang="en-GB" dirty="0" smtClean="0"/>
              <a:t>/base 10.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Using pictorial representations in a column format.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KS1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357290" y="2857496"/>
            <a:ext cx="857256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285984" y="3286124"/>
            <a:ext cx="857256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43968" y="3285330"/>
            <a:ext cx="857256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001158" y="3285330"/>
            <a:ext cx="857256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929058" y="364331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143372" y="364331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643446"/>
            <a:ext cx="4714908" cy="200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Taking away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Finding the difference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KS1</a:t>
            </a:r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 b="26957"/>
          <a:stretch>
            <a:fillRect/>
          </a:stretch>
        </p:blipFill>
        <p:spPr bwMode="auto">
          <a:xfrm>
            <a:off x="2428860" y="2000240"/>
            <a:ext cx="335758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429132"/>
            <a:ext cx="2857520" cy="139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bar models, or part-part whole models, to understand taking away, finding the difference and inverse operations.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KS1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00372"/>
            <a:ext cx="373335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14686"/>
            <a:ext cx="3019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Solve using inverse </a:t>
            </a:r>
            <a:r>
              <a:rPr lang="en-GB" dirty="0" smtClean="0"/>
              <a:t>operations (part-part whole models)</a:t>
            </a:r>
            <a:endParaRPr lang="en-GB" dirty="0" smtClean="0"/>
          </a:p>
          <a:p>
            <a:pPr lvl="1"/>
            <a:r>
              <a:rPr lang="en-GB" dirty="0" smtClean="0"/>
              <a:t>E.g. 6 + ? = 10</a:t>
            </a:r>
          </a:p>
          <a:p>
            <a:endParaRPr lang="en-GB" dirty="0" smtClean="0"/>
          </a:p>
          <a:p>
            <a:r>
              <a:rPr lang="en-GB" dirty="0" smtClean="0"/>
              <a:t>Counting back using fingers, cubes, </a:t>
            </a:r>
            <a:r>
              <a:rPr lang="en-GB" dirty="0" err="1" smtClean="0"/>
              <a:t>beadstrings</a:t>
            </a:r>
            <a:r>
              <a:rPr lang="en-GB" dirty="0" smtClean="0"/>
              <a:t>, </a:t>
            </a:r>
            <a:r>
              <a:rPr lang="en-GB" dirty="0" err="1" smtClean="0"/>
              <a:t>numicon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Using partitioning skills, </a:t>
            </a:r>
            <a:r>
              <a:rPr lang="en-GB" dirty="0" err="1" smtClean="0"/>
              <a:t>numberlines</a:t>
            </a:r>
            <a:r>
              <a:rPr lang="en-GB" dirty="0" smtClean="0"/>
              <a:t> to count back, 100 squares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KS1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Subtracting using </a:t>
            </a:r>
            <a:r>
              <a:rPr lang="en-GB" dirty="0" err="1" smtClean="0"/>
              <a:t>dienes</a:t>
            </a:r>
            <a:r>
              <a:rPr lang="en-GB" dirty="0" smtClean="0"/>
              <a:t> as pictorial representations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KS1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5" y="2571744"/>
            <a:ext cx="681744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Subtraction on a </a:t>
            </a:r>
            <a:r>
              <a:rPr lang="en-GB" dirty="0" err="1" smtClean="0"/>
              <a:t>numberline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KS1</a:t>
            </a:r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32956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86190"/>
            <a:ext cx="488814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612334"/>
            <a:ext cx="3643306" cy="186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learn to count in 2s, 5s and 10s.</a:t>
            </a:r>
          </a:p>
          <a:p>
            <a:r>
              <a:rPr lang="en-GB" dirty="0" smtClean="0"/>
              <a:t>Learn to count objects which are already grouped </a:t>
            </a:r>
          </a:p>
          <a:p>
            <a:pPr lvl="1"/>
            <a:r>
              <a:rPr lang="en-GB" dirty="0" smtClean="0"/>
              <a:t>Pairs of socks</a:t>
            </a:r>
          </a:p>
          <a:p>
            <a:pPr lvl="1"/>
            <a:r>
              <a:rPr lang="en-GB" dirty="0" smtClean="0"/>
              <a:t>5p coins</a:t>
            </a:r>
          </a:p>
          <a:p>
            <a:pPr lvl="1"/>
            <a:r>
              <a:rPr lang="en-GB" dirty="0" err="1" smtClean="0"/>
              <a:t>Dienes</a:t>
            </a:r>
            <a:r>
              <a:rPr lang="en-GB" dirty="0" smtClean="0"/>
              <a:t> blocks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in KS1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357694"/>
            <a:ext cx="4143404" cy="185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928934"/>
            <a:ext cx="2181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understand multiplication as repeated addition.</a:t>
            </a:r>
          </a:p>
          <a:p>
            <a:r>
              <a:rPr lang="en-GB" dirty="0" smtClean="0"/>
              <a:t>Y1 curriculum does not expect children to know the x symbol.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in KS1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3571900" cy="203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record in an array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in KS1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500166" y="2428868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214546" y="2428868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928926" y="2428868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43306" y="2428868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500166" y="307181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214546" y="307181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928926" y="307181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643306" y="307181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500166" y="378619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214546" y="378619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928926" y="378619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643306" y="378619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500166" y="450057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214546" y="450057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928926" y="450057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643306" y="450057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500166" y="5072074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14546" y="5072074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928926" y="5072074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643306" y="5072074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357818" y="2928934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 x 5</a:t>
            </a:r>
          </a:p>
          <a:p>
            <a:endParaRPr lang="en-GB" sz="2800" dirty="0" smtClean="0"/>
          </a:p>
          <a:p>
            <a:r>
              <a:rPr lang="en-GB" sz="2800" dirty="0" smtClean="0"/>
              <a:t>4 + 4 + 4 + 4 + 4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curriculum introduced in 2014</a:t>
            </a:r>
          </a:p>
          <a:p>
            <a:r>
              <a:rPr lang="en-GB" dirty="0" smtClean="0"/>
              <a:t>2016 first year of new SATs</a:t>
            </a:r>
          </a:p>
          <a:p>
            <a:r>
              <a:rPr lang="en-GB" dirty="0" smtClean="0"/>
              <a:t>Higher </a:t>
            </a:r>
            <a:r>
              <a:rPr lang="en-GB" dirty="0" smtClean="0"/>
              <a:t>expectations</a:t>
            </a:r>
          </a:p>
          <a:p>
            <a:r>
              <a:rPr lang="en-GB" dirty="0" smtClean="0"/>
              <a:t>More focus on fluency, problem solving and reasoning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curriculum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calculate using repeated addition on a number line for tables they don’t know by heart.</a:t>
            </a:r>
          </a:p>
          <a:p>
            <a:r>
              <a:rPr lang="en-GB" dirty="0" smtClean="0"/>
              <a:t>Children expected to know their 2, 5 and 10 times tables. </a:t>
            </a:r>
          </a:p>
          <a:p>
            <a:r>
              <a:rPr lang="en-GB" dirty="0" smtClean="0"/>
              <a:t>Children need to be able to </a:t>
            </a:r>
            <a:r>
              <a:rPr lang="en-GB" b="1" dirty="0" smtClean="0"/>
              <a:t>count on </a:t>
            </a:r>
            <a:r>
              <a:rPr lang="en-GB" dirty="0" smtClean="0"/>
              <a:t>from any number in 2s, 3s, 5s or 10s.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in KS1</a:t>
            </a:r>
            <a:endParaRPr lang="en-GB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714884"/>
            <a:ext cx="3962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begin to learn that numbers can be partitioned in order to multiply easily.</a:t>
            </a:r>
          </a:p>
          <a:p>
            <a:r>
              <a:rPr lang="en-GB" dirty="0" smtClean="0"/>
              <a:t>Children show this using arrays and base 10.</a:t>
            </a:r>
          </a:p>
          <a:p>
            <a:pPr lvl="1"/>
            <a:r>
              <a:rPr lang="en-GB" dirty="0" smtClean="0"/>
              <a:t>E.g. </a:t>
            </a:r>
            <a:r>
              <a:rPr lang="en-GB" dirty="0" smtClean="0"/>
              <a:t>4 </a:t>
            </a:r>
            <a:r>
              <a:rPr lang="en-GB" dirty="0" smtClean="0"/>
              <a:t>x </a:t>
            </a:r>
            <a:r>
              <a:rPr lang="en-GB" dirty="0" smtClean="0"/>
              <a:t>10 </a:t>
            </a:r>
            <a:r>
              <a:rPr lang="en-GB" dirty="0" smtClean="0"/>
              <a:t>is the same as </a:t>
            </a:r>
            <a:r>
              <a:rPr lang="en-GB" dirty="0" smtClean="0"/>
              <a:t>2 </a:t>
            </a:r>
            <a:r>
              <a:rPr lang="en-GB" dirty="0" smtClean="0"/>
              <a:t>x </a:t>
            </a:r>
            <a:r>
              <a:rPr lang="en-GB" dirty="0" smtClean="0"/>
              <a:t>10 </a:t>
            </a:r>
            <a:r>
              <a:rPr lang="en-GB" dirty="0" smtClean="0"/>
              <a:t>+ </a:t>
            </a:r>
            <a:r>
              <a:rPr lang="en-GB" dirty="0" smtClean="0"/>
              <a:t>2 </a:t>
            </a:r>
            <a:r>
              <a:rPr lang="en-GB" dirty="0" smtClean="0"/>
              <a:t>x </a:t>
            </a:r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in KS1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786050" y="3714752"/>
            <a:ext cx="214314" cy="20002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43240" y="3714752"/>
            <a:ext cx="214314" cy="20002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143504" y="3714752"/>
            <a:ext cx="214314" cy="20002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572132" y="3714752"/>
            <a:ext cx="214314" cy="200026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571736" y="335756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x 10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3286124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x 10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begin to learn about sharing and grouping.</a:t>
            </a:r>
          </a:p>
          <a:p>
            <a:r>
              <a:rPr lang="en-GB" dirty="0" smtClean="0"/>
              <a:t>Sharing:</a:t>
            </a:r>
          </a:p>
          <a:p>
            <a:pPr lvl="1"/>
            <a:r>
              <a:rPr lang="en-GB" dirty="0" smtClean="0"/>
              <a:t>Sharing out into a set number of groups to work out how many will be in each group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Grouping:</a:t>
            </a:r>
          </a:p>
          <a:p>
            <a:pPr lvl="1"/>
            <a:r>
              <a:rPr lang="en-GB" dirty="0" smtClean="0"/>
              <a:t>Putting into groups of set amounts to work out how many groups there will be.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in KS1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695825"/>
            <a:ext cx="28289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use </a:t>
            </a:r>
            <a:r>
              <a:rPr lang="en-GB" dirty="0" err="1" smtClean="0"/>
              <a:t>beadstrings</a:t>
            </a:r>
            <a:r>
              <a:rPr lang="en-GB" dirty="0" smtClean="0"/>
              <a:t>, cubes</a:t>
            </a:r>
            <a:r>
              <a:rPr lang="en-GB" dirty="0" smtClean="0"/>
              <a:t>, counters, </a:t>
            </a:r>
            <a:r>
              <a:rPr lang="en-GB" dirty="0" smtClean="0"/>
              <a:t>base 10 etc to aid their calculations.</a:t>
            </a:r>
          </a:p>
          <a:p>
            <a:r>
              <a:rPr lang="en-GB" dirty="0" smtClean="0"/>
              <a:t>Children are not introduced to the </a:t>
            </a:r>
            <a:r>
              <a:rPr lang="en-GB" dirty="0" smtClean="0">
                <a:latin typeface="Times New Roman"/>
                <a:cs typeface="Times New Roman"/>
              </a:rPr>
              <a:t>÷ </a:t>
            </a:r>
            <a:r>
              <a:rPr lang="en-GB" dirty="0" smtClean="0">
                <a:latin typeface="+mj-lt"/>
                <a:cs typeface="Times New Roman"/>
              </a:rPr>
              <a:t>symbol until year 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in KS1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917863"/>
            <a:ext cx="3571900" cy="394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Division is understood as the inverse of multiplication.</a:t>
            </a:r>
          </a:p>
          <a:p>
            <a:pPr lvl="1"/>
            <a:r>
              <a:rPr lang="en-GB" dirty="0" smtClean="0"/>
              <a:t>12 </a:t>
            </a:r>
            <a:r>
              <a:rPr lang="en-GB" dirty="0" smtClean="0">
                <a:latin typeface="Times New Roman"/>
                <a:cs typeface="Times New Roman"/>
              </a:rPr>
              <a:t>÷</a:t>
            </a:r>
            <a:r>
              <a:rPr lang="en-GB" dirty="0" smtClean="0"/>
              <a:t> 4 is understood as ‘How many 4s in 12?’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In KS1 children expected to be able to solve practical real life division problems dividing by single digit numbers.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in KS1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must also understand it as repeated subtraction.</a:t>
            </a:r>
          </a:p>
          <a:p>
            <a:r>
              <a:rPr lang="en-GB" dirty="0" smtClean="0"/>
              <a:t>We may record as arrays and count the groups.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in KS1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928934"/>
            <a:ext cx="2643206" cy="341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learn doubling and halving in EYFS.</a:t>
            </a:r>
          </a:p>
          <a:p>
            <a:r>
              <a:rPr lang="en-GB" dirty="0" smtClean="0"/>
              <a:t>Children will be assessed on their fractions knowledge in the arithmetic SATs test as well as on the reasoning paper.</a:t>
            </a:r>
          </a:p>
          <a:p>
            <a:r>
              <a:rPr lang="en-GB" dirty="0" smtClean="0"/>
              <a:t>Need to know how to calculate halves, quarters and thirds.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Fractions in KS1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Fractions are taught in lots of different contexts:</a:t>
            </a:r>
          </a:p>
          <a:p>
            <a:pPr lvl="1"/>
            <a:r>
              <a:rPr lang="en-GB" dirty="0" smtClean="0"/>
              <a:t>Fractions of numbers</a:t>
            </a:r>
          </a:p>
          <a:p>
            <a:pPr lvl="1"/>
            <a:r>
              <a:rPr lang="en-GB" dirty="0" smtClean="0"/>
              <a:t>Fractions of shapes</a:t>
            </a:r>
          </a:p>
          <a:p>
            <a:pPr lvl="1"/>
            <a:r>
              <a:rPr lang="en-GB" dirty="0" smtClean="0"/>
              <a:t>Fractions of objects e.g. A length of ribbon</a:t>
            </a:r>
          </a:p>
          <a:p>
            <a:pPr lvl="1"/>
            <a:r>
              <a:rPr lang="en-GB" dirty="0" smtClean="0"/>
              <a:t>Fractions of sets of objects e.g. Pencils</a:t>
            </a:r>
          </a:p>
          <a:p>
            <a:pPr lvl="1"/>
            <a:r>
              <a:rPr lang="en-GB" dirty="0" smtClean="0"/>
              <a:t>Fractions of distances</a:t>
            </a:r>
          </a:p>
          <a:p>
            <a:pPr lvl="1"/>
            <a:r>
              <a:rPr lang="en-GB" dirty="0" smtClean="0"/>
              <a:t>Fractions on a number line</a:t>
            </a:r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dirty="0" smtClean="0"/>
              <a:t>While children are still grasping the concept, lessons are very practical.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Fractions in KS1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need to recognise fractions in different forms.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Fractions in KS1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1500166" y="3429000"/>
            <a:ext cx="928694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1000100" y="4286256"/>
            <a:ext cx="928694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000232" y="4286256"/>
            <a:ext cx="928694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 rot="10800000">
            <a:off x="1500166" y="4286256"/>
            <a:ext cx="928694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00430" y="3214686"/>
            <a:ext cx="207170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1" idx="0"/>
            <a:endCxn id="11" idx="2"/>
          </p:cNvCxnSpPr>
          <p:nvPr/>
        </p:nvCxnSpPr>
        <p:spPr>
          <a:xfrm rot="16200000" flipH="1">
            <a:off x="3536149" y="4214818"/>
            <a:ext cx="2000264" cy="15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3"/>
          </p:cNvCxnSpPr>
          <p:nvPr/>
        </p:nvCxnSpPr>
        <p:spPr>
          <a:xfrm flipH="1">
            <a:off x="4572000" y="4214818"/>
            <a:ext cx="1000132" cy="15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0"/>
          </p:cNvCxnSpPr>
          <p:nvPr/>
        </p:nvCxnSpPr>
        <p:spPr>
          <a:xfrm rot="16200000" flipH="1" flipV="1">
            <a:off x="3018224" y="3696892"/>
            <a:ext cx="2000264" cy="1035851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215074" y="3214686"/>
            <a:ext cx="28575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500826" y="3214686"/>
            <a:ext cx="28575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786578" y="3214686"/>
            <a:ext cx="28575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072330" y="3214686"/>
            <a:ext cx="28575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Instant Recall Facts</a:t>
            </a:r>
            <a:endParaRPr lang="en-GB" dirty="0" smtClean="0"/>
          </a:p>
          <a:p>
            <a:r>
              <a:rPr lang="en-GB" dirty="0" smtClean="0"/>
              <a:t>One per half term</a:t>
            </a:r>
          </a:p>
          <a:p>
            <a:r>
              <a:rPr lang="en-GB" dirty="0" smtClean="0"/>
              <a:t>Practise daily to improve fluency and number facts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KIRFs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00100" y="214290"/>
          <a:ext cx="6786609" cy="5786476"/>
        </p:xfrm>
        <a:graphic>
          <a:graphicData uri="http://schemas.openxmlformats.org/drawingml/2006/table">
            <a:tbl>
              <a:tblPr/>
              <a:tblGrid>
                <a:gridCol w="2262203"/>
                <a:gridCol w="2262203"/>
                <a:gridCol w="2262203"/>
              </a:tblGrid>
              <a:tr h="3045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NTPreCursivek"/>
                          <a:ea typeface="Calibri"/>
                          <a:cs typeface="Times New Roman"/>
                        </a:rPr>
                        <a:t>Term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Year 1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Year 2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Autumn 1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NTPreCursivek"/>
                          <a:ea typeface="Calibri"/>
                          <a:cs typeface="Times New Roman"/>
                        </a:rPr>
                        <a:t>Number and place value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Addition and subtraction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Number and place value</a:t>
                      </a:r>
                      <a:endParaRPr lang="en-GB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Addition</a:t>
                      </a: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 and subtraction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Autumn 2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Geometry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Number and place</a:t>
                      </a: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 value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Addition and subtraction </a:t>
                      </a:r>
                      <a:endParaRPr lang="en-GB" sz="1400" dirty="0" smtClean="0">
                        <a:latin typeface="NTPreCursivek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Measures(</a:t>
                      </a: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Length and Mass)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Statistics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Multiplication and Division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2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Spring 1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NTPreCursivek"/>
                          <a:ea typeface="Calibri"/>
                          <a:cs typeface="Times New Roman"/>
                        </a:rPr>
                        <a:t>Number and place </a:t>
                      </a: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value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Time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Length and height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Addition and subtraction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Money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Geometry</a:t>
                      </a:r>
                      <a:endParaRPr lang="en-GB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Spring 2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Multiplication</a:t>
                      </a: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 and division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Fractions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Fractions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Summer 1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Number and place value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Four operations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Time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Capacity,</a:t>
                      </a: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 volume and temperature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NTPreCursivek"/>
                          <a:ea typeface="Calibri"/>
                          <a:cs typeface="Times New Roman"/>
                        </a:rPr>
                        <a:t>Four operations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NTPreCursivek"/>
                          <a:ea typeface="Calibri"/>
                          <a:cs typeface="Times New Roman"/>
                        </a:rPr>
                        <a:t>Summer 2</a:t>
                      </a:r>
                      <a:endParaRPr lang="en-GB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Money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NTPreCursivek"/>
                          <a:ea typeface="Calibri"/>
                          <a:cs typeface="Times New Roman"/>
                        </a:rPr>
                        <a:t>Weight and Volume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NTPreCursivek"/>
                          <a:ea typeface="Calibri"/>
                          <a:cs typeface="Times New Roman"/>
                        </a:rPr>
                        <a:t>Four operations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NTPreCursivek"/>
                          <a:ea typeface="Calibri"/>
                          <a:cs typeface="Times New Roman"/>
                        </a:rPr>
                        <a:t>Position and direction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Arithmetic paper and reasoning paper</a:t>
            </a:r>
          </a:p>
          <a:p>
            <a:r>
              <a:rPr lang="en-GB" dirty="0" smtClean="0"/>
              <a:t>No concrete apparatus allowed</a:t>
            </a:r>
          </a:p>
          <a:p>
            <a:r>
              <a:rPr lang="en-GB" dirty="0" smtClean="0"/>
              <a:t>Not time limited</a:t>
            </a:r>
          </a:p>
          <a:p>
            <a:r>
              <a:rPr lang="en-GB" dirty="0" smtClean="0"/>
              <a:t>Teacher can read the questions to them on the reasoning paper.</a:t>
            </a:r>
          </a:p>
          <a:p>
            <a:r>
              <a:rPr lang="en-GB" dirty="0" smtClean="0"/>
              <a:t>Children will be unaware of SATs.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KS1 SATs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Practise KIRFs</a:t>
            </a:r>
          </a:p>
          <a:p>
            <a:r>
              <a:rPr lang="en-GB" dirty="0" smtClean="0"/>
              <a:t>Sort, group and order things.</a:t>
            </a:r>
          </a:p>
          <a:p>
            <a:r>
              <a:rPr lang="en-GB" dirty="0" smtClean="0"/>
              <a:t>Practise measuring – e.g. In cooking</a:t>
            </a:r>
          </a:p>
          <a:p>
            <a:r>
              <a:rPr lang="en-GB" dirty="0" smtClean="0"/>
              <a:t>Find fun puzzles to solve</a:t>
            </a:r>
          </a:p>
          <a:p>
            <a:r>
              <a:rPr lang="en-GB" dirty="0" smtClean="0"/>
              <a:t>Play games using dice/counting. E.g. Dominoes/snakes and ladders</a:t>
            </a:r>
          </a:p>
          <a:p>
            <a:r>
              <a:rPr lang="en-GB" dirty="0" smtClean="0"/>
              <a:t>Look for and make patterns e.g. Make beaded bracelets with a pattern of one red, two blue</a:t>
            </a:r>
          </a:p>
          <a:p>
            <a:r>
              <a:rPr lang="en-GB" dirty="0" smtClean="0"/>
              <a:t>Find shapes and arrays in real life</a:t>
            </a:r>
          </a:p>
          <a:p>
            <a:r>
              <a:rPr lang="en-GB" dirty="0" smtClean="0"/>
              <a:t>Using the numbered cards in a pack (no picture cards), play number bond snap.</a:t>
            </a:r>
          </a:p>
          <a:p>
            <a:r>
              <a:rPr lang="en-GB" dirty="0" smtClean="0"/>
              <a:t>Practise telling the time, and discuss how many minutes/hours until certain events in the day.</a:t>
            </a:r>
          </a:p>
          <a:p>
            <a:r>
              <a:rPr lang="en-GB" dirty="0" smtClean="0"/>
              <a:t>Find symmetry in nature.</a:t>
            </a:r>
          </a:p>
          <a:p>
            <a:r>
              <a:rPr lang="en-GB" dirty="0" smtClean="0"/>
              <a:t>Spot odd and even house numbers on your street.</a:t>
            </a:r>
          </a:p>
          <a:p>
            <a:endParaRPr lang="en-GB" dirty="0" smtClean="0"/>
          </a:p>
          <a:p>
            <a:r>
              <a:rPr lang="en-GB" dirty="0" smtClean="0"/>
              <a:t>Small conversations, games, puzzles and patterns can make a big difference. They make maths relevant to the children.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do at home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Counters</a:t>
            </a:r>
          </a:p>
          <a:p>
            <a:r>
              <a:rPr lang="en-GB" dirty="0" smtClean="0"/>
              <a:t>Base 10/</a:t>
            </a:r>
            <a:r>
              <a:rPr lang="en-GB" dirty="0" err="1" smtClean="0"/>
              <a:t>dienes</a:t>
            </a:r>
            <a:endParaRPr lang="en-GB" dirty="0" smtClean="0"/>
          </a:p>
          <a:p>
            <a:r>
              <a:rPr lang="en-GB" dirty="0" err="1" smtClean="0"/>
              <a:t>Numberlines</a:t>
            </a:r>
            <a:endParaRPr lang="en-GB" dirty="0" smtClean="0"/>
          </a:p>
          <a:p>
            <a:r>
              <a:rPr lang="en-GB" dirty="0" err="1" smtClean="0"/>
              <a:t>Numicon</a:t>
            </a:r>
            <a:endParaRPr lang="en-GB" dirty="0" smtClean="0"/>
          </a:p>
          <a:p>
            <a:r>
              <a:rPr lang="en-GB" dirty="0" smtClean="0"/>
              <a:t>Place value grids</a:t>
            </a:r>
          </a:p>
          <a:p>
            <a:r>
              <a:rPr lang="en-GB" dirty="0" err="1" smtClean="0"/>
              <a:t>Beadstrings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Many of these can be made at home.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Resources we use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Connective Model</a:t>
            </a:r>
            <a:endParaRPr lang="en-GB" dirty="0"/>
          </a:p>
        </p:txBody>
      </p:sp>
      <p:sp>
        <p:nvSpPr>
          <p:cNvPr id="4" name="Quad Arrow 3"/>
          <p:cNvSpPr/>
          <p:nvPr/>
        </p:nvSpPr>
        <p:spPr>
          <a:xfrm>
            <a:off x="3000364" y="2285992"/>
            <a:ext cx="2928958" cy="2428892"/>
          </a:xfrm>
          <a:prstGeom prst="quadArrow">
            <a:avLst>
              <a:gd name="adj1" fmla="val 22500"/>
              <a:gd name="adj2" fmla="val 24853"/>
              <a:gd name="adj3" fmla="val 16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Symbols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3357562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Models and images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4786322"/>
            <a:ext cx="393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Apparatus and real world context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3357562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Vocabulary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Numicon</a:t>
            </a:r>
            <a:endParaRPr lang="en-GB" dirty="0" smtClean="0"/>
          </a:p>
          <a:p>
            <a:r>
              <a:rPr lang="en-GB" dirty="0" err="1" smtClean="0"/>
              <a:t>Beadstrings</a:t>
            </a:r>
            <a:endParaRPr lang="en-GB" dirty="0" smtClean="0"/>
          </a:p>
          <a:p>
            <a:r>
              <a:rPr lang="en-GB" dirty="0" smtClean="0"/>
              <a:t>Base </a:t>
            </a:r>
            <a:r>
              <a:rPr lang="en-GB" dirty="0" smtClean="0"/>
              <a:t>10</a:t>
            </a:r>
          </a:p>
          <a:p>
            <a:r>
              <a:rPr lang="en-GB" dirty="0" smtClean="0"/>
              <a:t>Counters</a:t>
            </a:r>
          </a:p>
          <a:p>
            <a:r>
              <a:rPr lang="en-GB" dirty="0" smtClean="0"/>
              <a:t>Cubes</a:t>
            </a:r>
            <a:endParaRPr lang="en-GB" dirty="0" smtClean="0"/>
          </a:p>
          <a:p>
            <a:r>
              <a:rPr lang="en-GB" dirty="0" err="1" smtClean="0"/>
              <a:t>Numberlines</a:t>
            </a:r>
            <a:endParaRPr lang="en-GB" dirty="0" smtClean="0"/>
          </a:p>
          <a:p>
            <a:r>
              <a:rPr lang="en-GB" dirty="0" smtClean="0"/>
              <a:t>100 squares</a:t>
            </a:r>
          </a:p>
          <a:p>
            <a:r>
              <a:rPr lang="en-GB" dirty="0" smtClean="0"/>
              <a:t>Place value arrow cards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start by using a range of different resources to count and add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KS1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643042" y="292893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214546" y="292893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786182" y="292893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86248" y="292893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86314" y="292893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 descr="https://s-media-cache-ak0.pinimg.com/236x/cb/70/13/cb70130b86f62da5a3d0ec612af41d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071810"/>
            <a:ext cx="3143272" cy="3143273"/>
          </a:xfrm>
          <a:prstGeom prst="rect">
            <a:avLst/>
          </a:prstGeom>
          <a:noFill/>
        </p:spPr>
      </p:pic>
      <p:pic>
        <p:nvPicPr>
          <p:cNvPr id="8196" name="Picture 4" descr="http://photos1.blogger.com/blogger/8066/1320/400/unifi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714884"/>
            <a:ext cx="2714644" cy="1608427"/>
          </a:xfrm>
          <a:prstGeom prst="rect">
            <a:avLst/>
          </a:prstGeom>
          <a:noFill/>
        </p:spPr>
      </p:pic>
      <p:pic>
        <p:nvPicPr>
          <p:cNvPr id="8198" name="Picture 6" descr="http://www.vinco-educational.com/sites/default/files/product_images/85055_c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357562"/>
            <a:ext cx="3143272" cy="1457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introduce them to the part-part whole model.</a:t>
            </a:r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KS1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4152" y="2714620"/>
            <a:ext cx="7126257" cy="335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to add on a number line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KS1</a:t>
            </a:r>
            <a:endParaRPr lang="en-GB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6357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286256"/>
            <a:ext cx="4488857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Addition using a 100 square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KS1</a:t>
            </a:r>
            <a:endParaRPr lang="en-GB" dirty="0"/>
          </a:p>
        </p:txBody>
      </p:sp>
      <p:pic>
        <p:nvPicPr>
          <p:cNvPr id="28674" name="Picture 2" descr="http://www.abc123kidz.com/images/100squ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43815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1142</TotalTime>
  <Words>975</Words>
  <Application>Microsoft Office PowerPoint</Application>
  <PresentationFormat>On-screen Show (4:3)</PresentationFormat>
  <Paragraphs>189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KS1 Maths Workshop</vt:lpstr>
      <vt:lpstr>New curriculum</vt:lpstr>
      <vt:lpstr>Slide 3</vt:lpstr>
      <vt:lpstr>Connective Model</vt:lpstr>
      <vt:lpstr>Resources</vt:lpstr>
      <vt:lpstr>Addition in KS1</vt:lpstr>
      <vt:lpstr>Addition in KS1</vt:lpstr>
      <vt:lpstr>Addition in KS1</vt:lpstr>
      <vt:lpstr>Addition in KS1</vt:lpstr>
      <vt:lpstr>Addition in KS1</vt:lpstr>
      <vt:lpstr>Addition in KS1</vt:lpstr>
      <vt:lpstr>Subtraction in KS1</vt:lpstr>
      <vt:lpstr>Subtraction in KS1</vt:lpstr>
      <vt:lpstr>Subtraction in KS1</vt:lpstr>
      <vt:lpstr>Subtraction in KS1</vt:lpstr>
      <vt:lpstr>Subtraction in KS1</vt:lpstr>
      <vt:lpstr>Multiplication in KS1</vt:lpstr>
      <vt:lpstr>Multiplication in KS1</vt:lpstr>
      <vt:lpstr>Multiplication in KS1</vt:lpstr>
      <vt:lpstr>Multiplication in KS1</vt:lpstr>
      <vt:lpstr>Multiplication in KS1</vt:lpstr>
      <vt:lpstr>Division in KS1</vt:lpstr>
      <vt:lpstr>Division in KS1</vt:lpstr>
      <vt:lpstr>Division in KS1</vt:lpstr>
      <vt:lpstr>Division in KS1</vt:lpstr>
      <vt:lpstr>Fractions in KS1</vt:lpstr>
      <vt:lpstr>Fractions in KS1</vt:lpstr>
      <vt:lpstr>Fractions in KS1</vt:lpstr>
      <vt:lpstr>KIRFs</vt:lpstr>
      <vt:lpstr>End of KS1 SATs</vt:lpstr>
      <vt:lpstr>What you can do at home</vt:lpstr>
      <vt:lpstr>Key Resources we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KS1 Maths Workshop</dc:title>
  <dc:creator>sscott</dc:creator>
  <cp:lastModifiedBy>sscott</cp:lastModifiedBy>
  <cp:revision>54</cp:revision>
  <dcterms:created xsi:type="dcterms:W3CDTF">2016-01-17T10:52:02Z</dcterms:created>
  <dcterms:modified xsi:type="dcterms:W3CDTF">2017-02-26T12:43:06Z</dcterms:modified>
</cp:coreProperties>
</file>