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90" r:id="rId3"/>
    <p:sldId id="291" r:id="rId4"/>
    <p:sldId id="292" r:id="rId5"/>
    <p:sldId id="293" r:id="rId6"/>
    <p:sldId id="258" r:id="rId7"/>
    <p:sldId id="259" r:id="rId8"/>
    <p:sldId id="303" r:id="rId9"/>
    <p:sldId id="301" r:id="rId10"/>
    <p:sldId id="260" r:id="rId11"/>
    <p:sldId id="272" r:id="rId12"/>
    <p:sldId id="271" r:id="rId13"/>
    <p:sldId id="295" r:id="rId14"/>
    <p:sldId id="296" r:id="rId15"/>
    <p:sldId id="294" r:id="rId16"/>
    <p:sldId id="304" r:id="rId17"/>
    <p:sldId id="263" r:id="rId18"/>
    <p:sldId id="273" r:id="rId19"/>
    <p:sldId id="275" r:id="rId20"/>
    <p:sldId id="276" r:id="rId21"/>
    <p:sldId id="305" r:id="rId22"/>
    <p:sldId id="298" r:id="rId23"/>
    <p:sldId id="306" r:id="rId24"/>
    <p:sldId id="299" r:id="rId25"/>
    <p:sldId id="307" r:id="rId26"/>
    <p:sldId id="300" r:id="rId27"/>
    <p:sldId id="308"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30" autoAdjust="0"/>
  </p:normalViewPr>
  <p:slideViewPr>
    <p:cSldViewPr>
      <p:cViewPr varScale="1">
        <p:scale>
          <a:sx n="63" d="100"/>
          <a:sy n="63" d="100"/>
        </p:scale>
        <p:origin x="136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D7A2AA-4AF1-433A-A58E-2CF44ED06336}" type="datetimeFigureOut">
              <a:rPr lang="en-GB" smtClean="0"/>
              <a:pPr/>
              <a:t>09/09/2021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28FF45-4C29-4487-A695-D067056320D1}" type="slidenum">
              <a:rPr lang="en-GB" smtClean="0"/>
              <a:pPr/>
              <a:t>‹#›</a:t>
            </a:fld>
            <a:endParaRPr lang="en-GB"/>
          </a:p>
        </p:txBody>
      </p:sp>
    </p:spTree>
    <p:extLst>
      <p:ext uri="{BB962C8B-B14F-4D97-AF65-F5344CB8AC3E}">
        <p14:creationId xmlns:p14="http://schemas.microsoft.com/office/powerpoint/2010/main" val="41480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E92AF3-2EF0-4E96-9172-F43DC78DDCAC}" type="datetimeFigureOut">
              <a:rPr lang="en-GB" smtClean="0"/>
              <a:pPr/>
              <a:t>09/09/2021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7AC05E-A13A-4957-8919-E714E5B43153}" type="slidenum">
              <a:rPr lang="en-GB" smtClean="0"/>
              <a:pPr/>
              <a:t>‹#›</a:t>
            </a:fld>
            <a:endParaRPr lang="en-GB"/>
          </a:p>
        </p:txBody>
      </p:sp>
    </p:spTree>
    <p:extLst>
      <p:ext uri="{BB962C8B-B14F-4D97-AF65-F5344CB8AC3E}">
        <p14:creationId xmlns:p14="http://schemas.microsoft.com/office/powerpoint/2010/main" val="34034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image shows our tree. We have one of these trees as a display in each classroom and it forms the basis of our behaviour management system. Each child has a leaf and at the start of each session this will be on green. As children follow our roots and values, they are showing they are part of our family and part of our tree. Children who go ‘above and beyond’ will have their leaf moved to a gold bird. This earns them house points. If children are not following our roots and values, their leaf may be moved to the yellow or the red leaf until they begin to make the right choices again.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a:t>
            </a:r>
            <a:r>
              <a:rPr lang="en-GB" baseline="0" dirty="0"/>
              <a:t> are our roots, which all children are expected to follow in our school.</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a:t>
            </a:r>
            <a:r>
              <a:rPr lang="en-GB" baseline="0" dirty="0"/>
              <a:t> children are not following our roots, they are given a verbal warning. If their behaviour continues, their leaf will be moved to yellow until they are able to follow the roots again. If a child goes down to yellow 3 times during the same day, this results in one red leaf. A red leaf may also not be given if behaviour is not improved after moving to yellow, or for serious incidents. A red leaf results in a consequence, such as some of their break being missed. Three red leaves in one week results in a lunchtime detention.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Each</a:t>
            </a:r>
            <a:r>
              <a:rPr lang="en-GB" baseline="0" dirty="0"/>
              <a:t> week, one child who has gone ‘above and beyond’ by putting a lot of effort into their learning, will be awarded the aspire trophy. This will sit on their desk for the week and they will receive 3 house points. We also award gold leaves each week for demonstrating our roots. House points are also awarded.</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Children stay in the same house throughout their time at our school. This should be the same house as siblings in the school. </a:t>
            </a:r>
          </a:p>
        </p:txBody>
      </p:sp>
      <p:sp>
        <p:nvSpPr>
          <p:cNvPr id="4" name="Slide Number Placeholder 3"/>
          <p:cNvSpPr>
            <a:spLocks noGrp="1"/>
          </p:cNvSpPr>
          <p:nvPr>
            <p:ph type="sldNum" sz="quarter" idx="10"/>
          </p:nvPr>
        </p:nvSpPr>
        <p:spPr/>
        <p:txBody>
          <a:bodyPr/>
          <a:lstStyle/>
          <a:p>
            <a:fld id="{DC7AC05E-A13A-4957-8919-E714E5B4315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2E03-15D3-4578-B1B0-57C6175FD4C9}" type="datetimeFigureOut">
              <a:rPr lang="en-GB" smtClean="0"/>
              <a:pPr/>
              <a:t>09/09/2021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2A8-D932-4080-9D92-4A18FFEDAE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ttrockstar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a:t>Welcome to Year 3!</a:t>
            </a:r>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899592" y="1772816"/>
            <a:ext cx="6984776" cy="3528392"/>
          </a:xfrm>
        </p:spPr>
        <p:txBody>
          <a:bodyPr>
            <a:normAutofit/>
          </a:bodyPr>
          <a:lstStyle/>
          <a:p>
            <a:pPr algn="l"/>
            <a:r>
              <a:rPr lang="en-GB" dirty="0">
                <a:solidFill>
                  <a:schemeClr val="tx1"/>
                </a:solidFill>
              </a:rPr>
              <a:t>Mrs Smith – Year group lead</a:t>
            </a:r>
          </a:p>
          <a:p>
            <a:pPr algn="l"/>
            <a:r>
              <a:rPr lang="en-GB" dirty="0">
                <a:solidFill>
                  <a:schemeClr val="tx1"/>
                </a:solidFill>
              </a:rPr>
              <a:t>Miss D-J – Year 3 Teacher</a:t>
            </a:r>
          </a:p>
          <a:p>
            <a:pPr algn="l"/>
            <a:r>
              <a:rPr lang="en-GB" dirty="0" err="1">
                <a:solidFill>
                  <a:schemeClr val="tx1"/>
                </a:solidFill>
              </a:rPr>
              <a:t>Pascaline</a:t>
            </a:r>
            <a:r>
              <a:rPr lang="en-GB" dirty="0">
                <a:solidFill>
                  <a:schemeClr val="tx1"/>
                </a:solidFill>
              </a:rPr>
              <a:t>  – LSA</a:t>
            </a:r>
          </a:p>
          <a:p>
            <a:pPr algn="l"/>
            <a:r>
              <a:rPr lang="en-GB" dirty="0">
                <a:solidFill>
                  <a:schemeClr val="tx1"/>
                </a:solidFill>
              </a:rPr>
              <a:t>Leigh-Anne – LSA</a:t>
            </a:r>
          </a:p>
          <a:p>
            <a:pPr algn="l"/>
            <a:r>
              <a:rPr lang="en-GB" dirty="0">
                <a:solidFill>
                  <a:schemeClr val="tx1"/>
                </a:solidFill>
              </a:rPr>
              <a:t>Vicky – LSA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2060848"/>
            <a:ext cx="6400800" cy="2952328"/>
          </a:xfrm>
        </p:spPr>
        <p:txBody>
          <a:bodyPr>
            <a:noAutofit/>
          </a:bodyPr>
          <a:lstStyle/>
          <a:p>
            <a:pPr algn="l">
              <a:buFont typeface="Arial" pitchFamily="34" charset="0"/>
              <a:buChar char="•"/>
            </a:pPr>
            <a:r>
              <a:rPr lang="en-GB" sz="2800" dirty="0">
                <a:solidFill>
                  <a:schemeClr val="tx1"/>
                </a:solidFill>
              </a:rPr>
              <a:t>Each child has a protective hand. It lists 5 people they can go to if they are feeling sad or worried.</a:t>
            </a:r>
          </a:p>
          <a:p>
            <a:pPr algn="l">
              <a:buFont typeface="Arial" pitchFamily="34" charset="0"/>
              <a:buChar char="•"/>
            </a:pPr>
            <a:r>
              <a:rPr lang="en-GB" sz="2800" dirty="0">
                <a:solidFill>
                  <a:schemeClr val="tx1"/>
                </a:solidFill>
              </a:rPr>
              <a:t>Each class also has a worry box – this is checked daily. </a:t>
            </a:r>
          </a:p>
          <a:p>
            <a:pPr algn="l">
              <a:buFont typeface="Arial" pitchFamily="34" charset="0"/>
              <a:buChar char="•"/>
            </a:pPr>
            <a:r>
              <a:rPr lang="en-GB" sz="2800" dirty="0">
                <a:solidFill>
                  <a:schemeClr val="tx1"/>
                </a:solidFill>
              </a:rPr>
              <a:t>Our designated safeguarding lead  is our head teacher – Miss Lovelock.</a:t>
            </a:r>
          </a:p>
          <a:p>
            <a:pPr algn="l"/>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Our Protective Hands</a:t>
            </a:r>
          </a:p>
        </p:txBody>
      </p:sp>
      <p:pic>
        <p:nvPicPr>
          <p:cNvPr id="1026" name="Picture 2" descr="http://greatlinfordprimaryschool.co.uk/wp-content/uploads/2014/02/Ta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96" y="4935143"/>
            <a:ext cx="1680186"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2060848"/>
            <a:ext cx="6400800" cy="2952328"/>
          </a:xfrm>
        </p:spPr>
        <p:txBody>
          <a:bodyPr>
            <a:noAutofit/>
          </a:bodyPr>
          <a:lstStyle/>
          <a:p>
            <a:pPr algn="l"/>
            <a:endParaRPr lang="en-GB" sz="2800" dirty="0"/>
          </a:p>
          <a:p>
            <a:pPr algn="l">
              <a:buFont typeface="Arial" pitchFamily="34" charset="0"/>
              <a:buChar char="•"/>
            </a:pPr>
            <a:r>
              <a:rPr lang="en-GB" sz="2800" dirty="0">
                <a:solidFill>
                  <a:schemeClr val="tx1"/>
                </a:solidFill>
              </a:rPr>
              <a:t>Encourage them to speak to an adult in school through use of their protective hand, the worry box in their class or by speaking directly to their teacher.</a:t>
            </a:r>
          </a:p>
          <a:p>
            <a:pPr algn="l">
              <a:buFont typeface="Arial" pitchFamily="34" charset="0"/>
              <a:buChar char="•"/>
            </a:pPr>
            <a:r>
              <a:rPr lang="en-GB" sz="2800" dirty="0">
                <a:solidFill>
                  <a:schemeClr val="tx1"/>
                </a:solidFill>
              </a:rPr>
              <a:t>Make an appointment through the office with your class teacher to voice your concerns. All worries will be taken seriously and investigated.</a:t>
            </a:r>
          </a:p>
        </p:txBody>
      </p:sp>
      <p:sp>
        <p:nvSpPr>
          <p:cNvPr id="10" name="Title 9"/>
          <p:cNvSpPr>
            <a:spLocks noGrp="1"/>
          </p:cNvSpPr>
          <p:nvPr>
            <p:ph type="ctrTitle"/>
          </p:nvPr>
        </p:nvSpPr>
        <p:spPr>
          <a:xfrm>
            <a:off x="755576" y="548680"/>
            <a:ext cx="7772400" cy="1470025"/>
          </a:xfrm>
        </p:spPr>
        <p:txBody>
          <a:bodyPr/>
          <a:lstStyle/>
          <a:p>
            <a:r>
              <a:rPr lang="en-GB" dirty="0"/>
              <a:t>What to do if you think your child is being bullied:</a:t>
            </a:r>
          </a:p>
        </p:txBody>
      </p:sp>
    </p:spTree>
    <p:extLst>
      <p:ext uri="{BB962C8B-B14F-4D97-AF65-F5344CB8AC3E}">
        <p14:creationId xmlns:p14="http://schemas.microsoft.com/office/powerpoint/2010/main" val="150385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539552" y="1772816"/>
            <a:ext cx="8604448" cy="2952328"/>
          </a:xfrm>
        </p:spPr>
        <p:txBody>
          <a:bodyPr>
            <a:noAutofit/>
          </a:bodyPr>
          <a:lstStyle/>
          <a:p>
            <a:pPr algn="l">
              <a:buFont typeface="Arial" pitchFamily="34" charset="0"/>
              <a:buChar char="•"/>
            </a:pPr>
            <a:r>
              <a:rPr lang="en-GB" sz="2800" dirty="0">
                <a:solidFill>
                  <a:schemeClr val="tx1"/>
                </a:solidFill>
              </a:rPr>
              <a:t>Good attendance – 97%</a:t>
            </a:r>
          </a:p>
          <a:p>
            <a:pPr algn="l">
              <a:buFont typeface="Arial" pitchFamily="34" charset="0"/>
              <a:buChar char="•"/>
            </a:pPr>
            <a:r>
              <a:rPr lang="en-GB" sz="2800" dirty="0">
                <a:solidFill>
                  <a:schemeClr val="tx1"/>
                </a:solidFill>
              </a:rPr>
              <a:t>Correct uniform and PE kits.</a:t>
            </a:r>
          </a:p>
          <a:p>
            <a:pPr algn="l">
              <a:buFont typeface="Arial" pitchFamily="34" charset="0"/>
              <a:buChar char="•"/>
            </a:pPr>
            <a:r>
              <a:rPr lang="en-GB" sz="2800" dirty="0">
                <a:solidFill>
                  <a:schemeClr val="tx1"/>
                </a:solidFill>
              </a:rPr>
              <a:t>Come to school prepared</a:t>
            </a:r>
          </a:p>
          <a:p>
            <a:pPr algn="l">
              <a:buFont typeface="Arial" pitchFamily="34" charset="0"/>
              <a:buChar char="•"/>
            </a:pPr>
            <a:r>
              <a:rPr lang="en-GB" sz="2800" dirty="0">
                <a:solidFill>
                  <a:schemeClr val="tx1"/>
                </a:solidFill>
              </a:rPr>
              <a:t>Reading journals in school every day</a:t>
            </a:r>
          </a:p>
          <a:p>
            <a:pPr algn="l">
              <a:buFont typeface="Arial" pitchFamily="34" charset="0"/>
              <a:buChar char="•"/>
            </a:pPr>
            <a:r>
              <a:rPr lang="en-GB" sz="2800" dirty="0">
                <a:solidFill>
                  <a:schemeClr val="tx1"/>
                </a:solidFill>
              </a:rPr>
              <a:t>Read at home 5 times a week – journal signed by adults.</a:t>
            </a:r>
          </a:p>
          <a:p>
            <a:pPr algn="l">
              <a:buFont typeface="Arial" pitchFamily="34" charset="0"/>
              <a:buChar char="•"/>
            </a:pPr>
            <a:r>
              <a:rPr lang="en-GB" sz="2800" dirty="0">
                <a:solidFill>
                  <a:schemeClr val="tx1"/>
                </a:solidFill>
              </a:rPr>
              <a:t>Practise spellings and KIRFs at home.</a:t>
            </a:r>
          </a:p>
          <a:p>
            <a:pPr algn="l">
              <a:buFont typeface="Arial" pitchFamily="34" charset="0"/>
              <a:buChar char="•"/>
            </a:pPr>
            <a:r>
              <a:rPr lang="en-US" sz="2800" dirty="0">
                <a:solidFill>
                  <a:schemeClr val="tx1"/>
                </a:solidFill>
              </a:rPr>
              <a:t>D</a:t>
            </a:r>
            <a:r>
              <a:rPr lang="en-GB" sz="2800" dirty="0" err="1">
                <a:solidFill>
                  <a:schemeClr val="tx1"/>
                </a:solidFill>
              </a:rPr>
              <a:t>oodlemaths</a:t>
            </a:r>
            <a:endParaRPr lang="en-GB" sz="2800" dirty="0">
              <a:solidFill>
                <a:schemeClr val="tx1"/>
              </a:solidFill>
            </a:endParaRPr>
          </a:p>
          <a:p>
            <a:pPr algn="l">
              <a:buFont typeface="Arial" pitchFamily="34" charset="0"/>
              <a:buChar char="•"/>
            </a:pPr>
            <a:r>
              <a:rPr lang="en-US" sz="2800" dirty="0">
                <a:solidFill>
                  <a:schemeClr val="tx1"/>
                </a:solidFill>
              </a:rPr>
              <a:t>M</a:t>
            </a:r>
            <a:r>
              <a:rPr lang="en-GB" sz="2800">
                <a:solidFill>
                  <a:schemeClr val="tx1"/>
                </a:solidFill>
              </a:rPr>
              <a:t>yOn</a:t>
            </a:r>
            <a:endParaRPr lang="en-GB" sz="2800" dirty="0">
              <a:solidFill>
                <a:schemeClr val="tx1"/>
              </a:solidFill>
            </a:endParaRP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Our expectations</a:t>
            </a:r>
          </a:p>
        </p:txBody>
      </p:sp>
    </p:spTree>
    <p:extLst>
      <p:ext uri="{BB962C8B-B14F-4D97-AF65-F5344CB8AC3E}">
        <p14:creationId xmlns:p14="http://schemas.microsoft.com/office/powerpoint/2010/main" val="187619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Black/Grey trousers/skirt.</a:t>
            </a:r>
          </a:p>
          <a:p>
            <a:pPr algn="l">
              <a:buFont typeface="Arial" pitchFamily="34" charset="0"/>
              <a:buChar char="•"/>
            </a:pPr>
            <a:r>
              <a:rPr lang="en-GB" sz="2400" dirty="0">
                <a:solidFill>
                  <a:schemeClr val="tx1"/>
                </a:solidFill>
              </a:rPr>
              <a:t>Smart black shoes (no trainers)</a:t>
            </a:r>
          </a:p>
          <a:p>
            <a:pPr algn="l">
              <a:buFont typeface="Arial" pitchFamily="34" charset="0"/>
              <a:buChar char="•"/>
            </a:pPr>
            <a:r>
              <a:rPr lang="en-GB" sz="2400" dirty="0">
                <a:solidFill>
                  <a:schemeClr val="tx1"/>
                </a:solidFill>
              </a:rPr>
              <a:t>White or blue shirt/polo</a:t>
            </a:r>
          </a:p>
          <a:p>
            <a:pPr algn="l">
              <a:buFont typeface="Arial" pitchFamily="34" charset="0"/>
              <a:buChar char="•"/>
            </a:pPr>
            <a:r>
              <a:rPr lang="en-GB" sz="2400" dirty="0">
                <a:solidFill>
                  <a:schemeClr val="tx1"/>
                </a:solidFill>
              </a:rPr>
              <a:t>Navy blue cardigan/jumper</a:t>
            </a:r>
          </a:p>
          <a:p>
            <a:pPr algn="l">
              <a:buFont typeface="Arial" pitchFamily="34" charset="0"/>
              <a:buChar char="•"/>
            </a:pPr>
            <a:r>
              <a:rPr lang="en-GB" sz="2400" dirty="0">
                <a:solidFill>
                  <a:schemeClr val="tx1"/>
                </a:solidFill>
              </a:rPr>
              <a:t>No bracelets/necklaces </a:t>
            </a:r>
          </a:p>
          <a:p>
            <a:pPr algn="l">
              <a:buFont typeface="Arial" pitchFamily="34" charset="0"/>
              <a:buChar char="•"/>
            </a:pPr>
            <a:r>
              <a:rPr lang="en-GB" sz="2400" dirty="0">
                <a:solidFill>
                  <a:schemeClr val="tx1"/>
                </a:solidFill>
              </a:rPr>
              <a:t>Earrings must be studs, not hooped.</a:t>
            </a:r>
          </a:p>
          <a:p>
            <a:pPr algn="l">
              <a:buFont typeface="Arial" pitchFamily="34" charset="0"/>
              <a:buChar char="•"/>
            </a:pPr>
            <a:r>
              <a:rPr lang="en-GB" sz="2400" dirty="0">
                <a:solidFill>
                  <a:schemeClr val="tx1"/>
                </a:solidFill>
              </a:rPr>
              <a:t>Note: Windows must be kept open for good ventilation. For this reason, children need a school jumper every day.</a:t>
            </a:r>
          </a:p>
          <a:p>
            <a:pPr algn="l">
              <a:buFont typeface="Arial" pitchFamily="34" charset="0"/>
              <a:buChar char="•"/>
            </a:pPr>
            <a:endParaRPr lang="en-GB" sz="2400" dirty="0">
              <a:solidFill>
                <a:schemeClr val="tx1"/>
              </a:solidFill>
            </a:endParaRP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Uniform</a:t>
            </a:r>
          </a:p>
        </p:txBody>
      </p:sp>
      <p:pic>
        <p:nvPicPr>
          <p:cNvPr id="8" name="Picture 7" descr="Screen Shot 2015-08-28 at 12.10.50.png"/>
          <p:cNvPicPr>
            <a:picLocks noChangeAspect="1"/>
          </p:cNvPicPr>
          <p:nvPr/>
        </p:nvPicPr>
        <p:blipFill>
          <a:blip r:embed="rId4" cstate="print"/>
          <a:stretch>
            <a:fillRect/>
          </a:stretch>
        </p:blipFill>
        <p:spPr>
          <a:xfrm>
            <a:off x="7402034" y="4509120"/>
            <a:ext cx="1741966" cy="1578044"/>
          </a:xfrm>
          <a:prstGeom prst="rect">
            <a:avLst/>
          </a:prstGeom>
        </p:spPr>
      </p:pic>
      <p:pic>
        <p:nvPicPr>
          <p:cNvPr id="11" name="Picture 10" descr="Screen Shot 2015-08-28 at 12.11.42.png"/>
          <p:cNvPicPr>
            <a:picLocks noChangeAspect="1"/>
          </p:cNvPicPr>
          <p:nvPr/>
        </p:nvPicPr>
        <p:blipFill>
          <a:blip r:embed="rId5" cstate="print"/>
          <a:stretch>
            <a:fillRect/>
          </a:stretch>
        </p:blipFill>
        <p:spPr>
          <a:xfrm>
            <a:off x="6000760" y="1285860"/>
            <a:ext cx="1785950" cy="1593966"/>
          </a:xfrm>
          <a:prstGeom prst="rect">
            <a:avLst/>
          </a:prstGeom>
        </p:spPr>
      </p:pic>
      <p:pic>
        <p:nvPicPr>
          <p:cNvPr id="13" name="Picture 12" descr="Screen Shot 2015-08-28 at 12.09.47.png"/>
          <p:cNvPicPr>
            <a:picLocks noChangeAspect="1"/>
          </p:cNvPicPr>
          <p:nvPr/>
        </p:nvPicPr>
        <p:blipFill>
          <a:blip r:embed="rId6" cstate="print"/>
          <a:stretch>
            <a:fillRect/>
          </a:stretch>
        </p:blipFill>
        <p:spPr>
          <a:xfrm>
            <a:off x="7358050" y="2643182"/>
            <a:ext cx="1785950" cy="1622678"/>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Navy blue or black trousers/shorts</a:t>
            </a:r>
          </a:p>
          <a:p>
            <a:pPr algn="l">
              <a:buFont typeface="Arial" pitchFamily="34" charset="0"/>
              <a:buChar char="•"/>
            </a:pPr>
            <a:r>
              <a:rPr lang="en-GB" sz="2400" dirty="0">
                <a:solidFill>
                  <a:schemeClr val="tx1"/>
                </a:solidFill>
              </a:rPr>
              <a:t>Blue or white plain t-shirt (or GL logo)</a:t>
            </a:r>
          </a:p>
          <a:p>
            <a:pPr algn="l">
              <a:buFont typeface="Arial" pitchFamily="34" charset="0"/>
              <a:buChar char="•"/>
            </a:pPr>
            <a:r>
              <a:rPr lang="en-GB" sz="2400" dirty="0">
                <a:solidFill>
                  <a:schemeClr val="tx1"/>
                </a:solidFill>
              </a:rPr>
              <a:t>Trainers suitable for outdoor wear</a:t>
            </a:r>
          </a:p>
          <a:p>
            <a:pPr algn="l">
              <a:buFont typeface="Arial" pitchFamily="34" charset="0"/>
              <a:buChar char="•"/>
            </a:pPr>
            <a:r>
              <a:rPr lang="en-GB" sz="2400" dirty="0">
                <a:solidFill>
                  <a:schemeClr val="tx1"/>
                </a:solidFill>
              </a:rPr>
              <a:t>Long hair tied up.</a:t>
            </a:r>
          </a:p>
          <a:p>
            <a:pPr algn="l">
              <a:buFont typeface="Arial" pitchFamily="34" charset="0"/>
              <a:buChar char="•"/>
            </a:pPr>
            <a:r>
              <a:rPr lang="en-GB" sz="2400" dirty="0">
                <a:solidFill>
                  <a:schemeClr val="tx1"/>
                </a:solidFill>
              </a:rPr>
              <a:t>Earrings covered up/removed.</a:t>
            </a:r>
          </a:p>
          <a:p>
            <a:pPr algn="l">
              <a:buFont typeface="Arial" pitchFamily="34" charset="0"/>
              <a:buChar char="•"/>
            </a:pPr>
            <a:r>
              <a:rPr lang="en-GB" sz="2400" dirty="0">
                <a:solidFill>
                  <a:schemeClr val="tx1"/>
                </a:solidFill>
              </a:rPr>
              <a:t>Children must wear their outdoor PE kit on PE days (rather than changing in school).</a:t>
            </a:r>
          </a:p>
          <a:p>
            <a:pPr algn="l">
              <a:buFont typeface="Arial" pitchFamily="34" charset="0"/>
              <a:buChar char="•"/>
            </a:pPr>
            <a:r>
              <a:rPr lang="en-US" sz="2400" dirty="0">
                <a:solidFill>
                  <a:schemeClr val="tx1"/>
                </a:solidFill>
              </a:rPr>
              <a:t>O</a:t>
            </a:r>
            <a:r>
              <a:rPr lang="en-GB" sz="2400" dirty="0" err="1">
                <a:solidFill>
                  <a:schemeClr val="tx1"/>
                </a:solidFill>
              </a:rPr>
              <a:t>utdoor</a:t>
            </a:r>
            <a:r>
              <a:rPr lang="en-GB" sz="2400" dirty="0">
                <a:solidFill>
                  <a:schemeClr val="tx1"/>
                </a:solidFill>
              </a:rPr>
              <a:t> Games is on Wednesday and indoor PE is on Friday.</a:t>
            </a: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a:t>PE Uniform</a:t>
            </a:r>
          </a:p>
        </p:txBody>
      </p:sp>
      <p:pic>
        <p:nvPicPr>
          <p:cNvPr id="7" name="Picture 6" descr="Screen Shot 2015-08-28 at 12.13.25.png"/>
          <p:cNvPicPr>
            <a:picLocks noChangeAspect="1"/>
          </p:cNvPicPr>
          <p:nvPr/>
        </p:nvPicPr>
        <p:blipFill>
          <a:blip r:embed="rId4" cstate="print"/>
          <a:stretch>
            <a:fillRect/>
          </a:stretch>
        </p:blipFill>
        <p:spPr>
          <a:xfrm>
            <a:off x="7596336" y="3501008"/>
            <a:ext cx="1220162" cy="1721300"/>
          </a:xfrm>
          <a:prstGeom prst="rect">
            <a:avLst/>
          </a:prstGeom>
        </p:spPr>
      </p:pic>
      <p:pic>
        <p:nvPicPr>
          <p:cNvPr id="12" name="Picture 11" descr="Screen Shot 2015-08-28 at 12.14.04.png"/>
          <p:cNvPicPr>
            <a:picLocks noChangeAspect="1"/>
          </p:cNvPicPr>
          <p:nvPr/>
        </p:nvPicPr>
        <p:blipFill>
          <a:blip r:embed="rId5" cstate="print"/>
          <a:stretch>
            <a:fillRect/>
          </a:stretch>
        </p:blipFill>
        <p:spPr>
          <a:xfrm>
            <a:off x="7143768" y="1857364"/>
            <a:ext cx="1318175" cy="1207859"/>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a:solidFill>
                  <a:schemeClr val="tx1"/>
                </a:solidFill>
              </a:rPr>
              <a:t>KIRFs – Key Instant Recall Facts</a:t>
            </a:r>
          </a:p>
          <a:p>
            <a:pPr algn="l">
              <a:buFont typeface="Arial" pitchFamily="34" charset="0"/>
              <a:buChar char="•"/>
            </a:pPr>
            <a:r>
              <a:rPr lang="en-GB" sz="2400" dirty="0">
                <a:solidFill>
                  <a:schemeClr val="tx1"/>
                </a:solidFill>
              </a:rPr>
              <a:t>These are maths fluency facts (like times tables or number bonds) that your child should know ‘by heart’.</a:t>
            </a:r>
          </a:p>
          <a:p>
            <a:pPr algn="l">
              <a:buFont typeface="Arial" pitchFamily="34" charset="0"/>
              <a:buChar char="•"/>
            </a:pPr>
            <a:r>
              <a:rPr lang="en-GB" sz="2400" dirty="0">
                <a:solidFill>
                  <a:schemeClr val="tx1"/>
                </a:solidFill>
              </a:rPr>
              <a:t>These will be shared each half term on Google classroom</a:t>
            </a:r>
          </a:p>
          <a:p>
            <a:pPr algn="l">
              <a:buFont typeface="Arial" pitchFamily="34" charset="0"/>
              <a:buChar char="•"/>
            </a:pPr>
            <a:r>
              <a:rPr lang="en-GB" sz="2400" dirty="0">
                <a:solidFill>
                  <a:schemeClr val="tx1"/>
                </a:solidFill>
              </a:rPr>
              <a:t>Practise your KIRFs by playing games, making posters and testing your child. </a:t>
            </a:r>
          </a:p>
          <a:p>
            <a:pPr algn="l">
              <a:buFont typeface="Arial" pitchFamily="34" charset="0"/>
              <a:buChar char="•"/>
            </a:pPr>
            <a:r>
              <a:rPr lang="en-GB" sz="2400" dirty="0">
                <a:solidFill>
                  <a:schemeClr val="tx1"/>
                </a:solidFill>
              </a:rPr>
              <a:t>Children will be given a </a:t>
            </a:r>
            <a:r>
              <a:rPr lang="en-GB" sz="2400" dirty="0">
                <a:solidFill>
                  <a:schemeClr val="tx1"/>
                </a:solidFill>
                <a:hlinkClick r:id="rId4"/>
              </a:rPr>
              <a:t>TTRockstars</a:t>
            </a:r>
            <a:r>
              <a:rPr lang="en-GB" sz="2400" dirty="0">
                <a:solidFill>
                  <a:schemeClr val="tx1"/>
                </a:solidFill>
              </a:rPr>
              <a:t> username and password. This is a good way to practise times tables at home. </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KIRFs and TTRockstars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a:solidFill>
                  <a:schemeClr val="tx1"/>
                </a:solidFill>
              </a:rPr>
              <a:t>Weekly spellings will be shared on Google classroom.</a:t>
            </a:r>
          </a:p>
          <a:p>
            <a:pPr algn="l">
              <a:buFont typeface="Arial" pitchFamily="34" charset="0"/>
              <a:buChar char="•"/>
            </a:pPr>
            <a:r>
              <a:rPr lang="en-GB" sz="2400" dirty="0">
                <a:solidFill>
                  <a:schemeClr val="tx1"/>
                </a:solidFill>
              </a:rPr>
              <a:t>You will also be given a log in for </a:t>
            </a:r>
            <a:r>
              <a:rPr lang="en-GB" sz="2400" dirty="0">
                <a:solidFill>
                  <a:schemeClr val="tx1"/>
                </a:solidFill>
                <a:hlinkClick r:id="rId4"/>
              </a:rPr>
              <a:t>Spelling Frame</a:t>
            </a:r>
            <a:endParaRPr lang="en-GB" sz="2400" dirty="0">
              <a:solidFill>
                <a:schemeClr val="tx1"/>
              </a:solidFill>
            </a:endParaRPr>
          </a:p>
          <a:p>
            <a:pPr algn="l">
              <a:buFont typeface="Arial" pitchFamily="34" charset="0"/>
              <a:buChar char="•"/>
            </a:pPr>
            <a:r>
              <a:rPr lang="en-GB" sz="2400" dirty="0">
                <a:solidFill>
                  <a:schemeClr val="tx1"/>
                </a:solidFill>
              </a:rPr>
              <a:t>On Spelling Frame, you can play games and practise tests using the spellings you have been given on Google Classroom.</a:t>
            </a:r>
          </a:p>
          <a:p>
            <a:pPr algn="l">
              <a:buFont typeface="Arial" pitchFamily="34" charset="0"/>
              <a:buChar char="•"/>
            </a:pPr>
            <a:r>
              <a:rPr lang="en-GB" sz="2400" dirty="0">
                <a:solidFill>
                  <a:schemeClr val="tx1"/>
                </a:solidFill>
              </a:rPr>
              <a:t>Spellings should be practised at home daily.</a:t>
            </a:r>
          </a:p>
          <a:p>
            <a:pPr algn="l">
              <a:buFont typeface="Arial" pitchFamily="34" charset="0"/>
              <a:buChar char="•"/>
            </a:pPr>
            <a:r>
              <a:rPr lang="en-GB" sz="2400" dirty="0">
                <a:solidFill>
                  <a:schemeClr val="tx1"/>
                </a:solidFill>
              </a:rPr>
              <a:t>Spellings from previous weeks should also continue to be practised so that the spellings become part of </a:t>
            </a:r>
            <a:r>
              <a:rPr lang="en-GB" sz="2400" dirty="0" err="1">
                <a:solidFill>
                  <a:schemeClr val="tx1"/>
                </a:solidFill>
              </a:rPr>
              <a:t>childrens</a:t>
            </a:r>
            <a:r>
              <a:rPr lang="en-GB" sz="2400" dirty="0">
                <a:solidFill>
                  <a:schemeClr val="tx1"/>
                </a:solidFill>
              </a:rPr>
              <a:t>’ long term memory rather than being forgotten within a few weeks.</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Spellings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31540" y="1268760"/>
            <a:ext cx="8280920" cy="2952328"/>
          </a:xfrm>
        </p:spPr>
        <p:txBody>
          <a:bodyPr>
            <a:noAutofit/>
          </a:bodyPr>
          <a:lstStyle/>
          <a:p>
            <a:pPr algn="l">
              <a:buFont typeface="Arial" pitchFamily="34" charset="0"/>
              <a:buChar char="•"/>
            </a:pPr>
            <a:r>
              <a:rPr lang="en-US" sz="2800" dirty="0">
                <a:solidFill>
                  <a:schemeClr val="tx1"/>
                </a:solidFill>
              </a:rPr>
              <a:t> Count from 0 in multiples of 4, 8, 50 and 100; find 10 or 100 more or less than a given number.</a:t>
            </a:r>
          </a:p>
          <a:p>
            <a:pPr algn="l">
              <a:buFont typeface="Arial" pitchFamily="34" charset="0"/>
              <a:buChar char="•"/>
            </a:pPr>
            <a:r>
              <a:rPr lang="en-US" sz="2800" dirty="0">
                <a:solidFill>
                  <a:schemeClr val="tx1"/>
                </a:solidFill>
              </a:rPr>
              <a:t> Recognise the place value of each digit in a three digit number.</a:t>
            </a:r>
          </a:p>
          <a:p>
            <a:pPr algn="l">
              <a:buFont typeface="Arial" pitchFamily="34" charset="0"/>
              <a:buChar char="•"/>
            </a:pPr>
            <a:r>
              <a:rPr lang="en-US" sz="2800" dirty="0">
                <a:solidFill>
                  <a:schemeClr val="tx1"/>
                </a:solidFill>
              </a:rPr>
              <a:t> Compare and order numbers up to 1000</a:t>
            </a:r>
          </a:p>
          <a:p>
            <a:pPr algn="l">
              <a:buFont typeface="Arial" pitchFamily="34" charset="0"/>
              <a:buChar char="•"/>
            </a:pPr>
            <a:r>
              <a:rPr lang="en-US" sz="2800" dirty="0">
                <a:solidFill>
                  <a:schemeClr val="tx1"/>
                </a:solidFill>
              </a:rPr>
              <a:t> Identify, represent and estimate numbers using different formats.</a:t>
            </a:r>
          </a:p>
          <a:p>
            <a:pPr algn="l">
              <a:buFont typeface="Arial" pitchFamily="34" charset="0"/>
              <a:buChar char="•"/>
            </a:pPr>
            <a:r>
              <a:rPr lang="en-US" sz="2800" dirty="0">
                <a:solidFill>
                  <a:schemeClr val="tx1"/>
                </a:solidFill>
              </a:rPr>
              <a:t> Add and subtract up to three digits, using formal written methods.</a:t>
            </a:r>
          </a:p>
          <a:p>
            <a:pPr algn="l">
              <a:buFont typeface="Arial" pitchFamily="34" charset="0"/>
              <a:buChar char="•"/>
            </a:pPr>
            <a:r>
              <a:rPr lang="en-US" sz="2800" dirty="0">
                <a:solidFill>
                  <a:schemeClr val="tx1"/>
                </a:solidFill>
              </a:rPr>
              <a:t> Recall, use and calculate 3, 4 and 8 times tables </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107504" y="-5502"/>
            <a:ext cx="7772400" cy="1470025"/>
          </a:xfrm>
        </p:spPr>
        <p:txBody>
          <a:bodyPr/>
          <a:lstStyle/>
          <a:p>
            <a:r>
              <a:rPr lang="en-GB" dirty="0"/>
              <a:t>Expectations - Maths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buFont typeface="Arial" pitchFamily="34" charset="0"/>
              <a:buChar char="•"/>
            </a:pPr>
            <a:r>
              <a:rPr lang="en-GB" sz="2400" dirty="0">
                <a:solidFill>
                  <a:schemeClr val="tx1"/>
                </a:solidFill>
              </a:rPr>
              <a:t>Use of cursive handwriting and accurate use of punctuation.</a:t>
            </a:r>
          </a:p>
          <a:p>
            <a:pPr algn="l">
              <a:buFont typeface="Arial" pitchFamily="34" charset="0"/>
              <a:buChar char="•"/>
            </a:pPr>
            <a:r>
              <a:rPr lang="en-GB" sz="2400" dirty="0">
                <a:solidFill>
                  <a:schemeClr val="tx1"/>
                </a:solidFill>
              </a:rPr>
              <a:t>Apply their growing knowledge of high frequency spellings including those with suffixes and prefixes.</a:t>
            </a:r>
          </a:p>
          <a:p>
            <a:pPr algn="l">
              <a:buFont typeface="Arial" pitchFamily="34" charset="0"/>
              <a:buChar char="•"/>
            </a:pPr>
            <a:r>
              <a:rPr lang="en-US" sz="2000" dirty="0">
                <a:solidFill>
                  <a:schemeClr val="tx1"/>
                </a:solidFill>
              </a:rPr>
              <a:t> </a:t>
            </a:r>
            <a:r>
              <a:rPr lang="en-US" sz="2400" dirty="0">
                <a:solidFill>
                  <a:schemeClr val="tx1"/>
                </a:solidFill>
              </a:rPr>
              <a:t>Organise paragraphs around a theme.</a:t>
            </a:r>
          </a:p>
          <a:p>
            <a:pPr algn="l">
              <a:buFont typeface="Arial" pitchFamily="34" charset="0"/>
              <a:buChar char="•"/>
            </a:pPr>
            <a:r>
              <a:rPr lang="en-US" sz="2400" dirty="0">
                <a:solidFill>
                  <a:schemeClr val="tx1"/>
                </a:solidFill>
              </a:rPr>
              <a:t> Evaluate and edit by assessing the effectiveness od their own and others writing and suggesting improvements.</a:t>
            </a:r>
          </a:p>
          <a:p>
            <a:pPr algn="l">
              <a:buFont typeface="Arial" pitchFamily="34" charset="0"/>
              <a:buChar char="•"/>
            </a:pPr>
            <a:r>
              <a:rPr lang="en-US" sz="2400" dirty="0">
                <a:solidFill>
                  <a:schemeClr val="tx1"/>
                </a:solidFill>
              </a:rPr>
              <a:t> Correct use of conjunctions, adverbs and prepositions to express time and cause.</a:t>
            </a:r>
          </a:p>
          <a:p>
            <a:pPr algn="l">
              <a:buFont typeface="Arial" pitchFamily="34" charset="0"/>
              <a:buChar char="•"/>
            </a:pPr>
            <a:r>
              <a:rPr lang="en-US" sz="2400" dirty="0">
                <a:solidFill>
                  <a:schemeClr val="tx1"/>
                </a:solidFill>
              </a:rPr>
              <a:t> Using and punctuating direct speech.</a:t>
            </a:r>
            <a:endParaRPr lang="en-GB" sz="24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a:t>Expectations - Writing</a:t>
            </a:r>
          </a:p>
        </p:txBody>
      </p:sp>
    </p:spTree>
    <p:extLst>
      <p:ext uri="{BB962C8B-B14F-4D97-AF65-F5344CB8AC3E}">
        <p14:creationId xmlns:p14="http://schemas.microsoft.com/office/powerpoint/2010/main" val="284871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sz="2800" dirty="0">
                <a:solidFill>
                  <a:schemeClr val="tx1"/>
                </a:solidFill>
              </a:rPr>
              <a:t>• Read a range of  text types for enjoyment.</a:t>
            </a:r>
          </a:p>
          <a:p>
            <a:pPr algn="l"/>
            <a:r>
              <a:rPr lang="en-GB" sz="2800" dirty="0">
                <a:solidFill>
                  <a:schemeClr val="tx1"/>
                </a:solidFill>
              </a:rPr>
              <a:t>• Use Accelerated reader at home and in school. </a:t>
            </a:r>
          </a:p>
          <a:p>
            <a:pPr algn="l"/>
            <a:r>
              <a:rPr lang="en-GB" sz="2800" dirty="0">
                <a:solidFill>
                  <a:schemeClr val="tx1"/>
                </a:solidFill>
              </a:rPr>
              <a:t>•</a:t>
            </a:r>
            <a:r>
              <a:rPr lang="en-US" sz="2800" dirty="0">
                <a:solidFill>
                  <a:schemeClr val="tx1"/>
                </a:solidFill>
              </a:rPr>
              <a:t> Bring in your reading record, daily.</a:t>
            </a:r>
          </a:p>
          <a:p>
            <a:pPr algn="l"/>
            <a:r>
              <a:rPr lang="en-GB" sz="2800" dirty="0">
                <a:solidFill>
                  <a:schemeClr val="tx1"/>
                </a:solidFill>
              </a:rPr>
              <a:t>• Take a book from class and a book from the library home each day.</a:t>
            </a:r>
          </a:p>
          <a:p>
            <a:pPr algn="l"/>
            <a:r>
              <a:rPr lang="en-GB" sz="2800" dirty="0">
                <a:solidFill>
                  <a:schemeClr val="tx1"/>
                </a:solidFill>
              </a:rPr>
              <a:t>• Reading record should be signed by an adult at home daily if possible.</a:t>
            </a:r>
          </a:p>
          <a:p>
            <a:pPr algn="l"/>
            <a:endParaRPr lang="en-GB" sz="2000" dirty="0">
              <a:solidFill>
                <a:schemeClr val="tx1"/>
              </a:solidFill>
            </a:endParaRPr>
          </a:p>
          <a:p>
            <a:pPr algn="l"/>
            <a:endParaRPr lang="en-GB" sz="2000" dirty="0">
              <a:solidFill>
                <a:schemeClr val="tx1"/>
              </a:solidFill>
            </a:endParaRPr>
          </a:p>
          <a:p>
            <a:pPr algn="l"/>
            <a:endParaRPr lang="en-GB" sz="28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a:t>Expectations - Reading</a:t>
            </a:r>
          </a:p>
        </p:txBody>
      </p:sp>
    </p:spTree>
    <p:extLst>
      <p:ext uri="{BB962C8B-B14F-4D97-AF65-F5344CB8AC3E}">
        <p14:creationId xmlns:p14="http://schemas.microsoft.com/office/powerpoint/2010/main" val="4945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pic>
        <p:nvPicPr>
          <p:cNvPr id="11" name="Picture 2" descr="http://gallery.yopriceville.com/var/albums/Free-Clipart-Pictures/Trees-PNG-Clipart/Oack_Tree_PNG_Clipart_Picture.png?m=1399672800"/>
          <p:cNvPicPr>
            <a:picLocks noChangeAspect="1" noChangeArrowheads="1"/>
          </p:cNvPicPr>
          <p:nvPr/>
        </p:nvPicPr>
        <p:blipFill>
          <a:blip r:embed="rId4" cstate="print"/>
          <a:srcRect/>
          <a:stretch>
            <a:fillRect/>
          </a:stretch>
        </p:blipFill>
        <p:spPr bwMode="auto">
          <a:xfrm>
            <a:off x="1619672" y="1484784"/>
            <a:ext cx="5565900" cy="4509120"/>
          </a:xfrm>
          <a:prstGeom prst="rect">
            <a:avLst/>
          </a:prstGeom>
          <a:noFill/>
        </p:spPr>
      </p:pic>
      <p:pic>
        <p:nvPicPr>
          <p:cNvPr id="12"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793342" flipH="1">
            <a:off x="813915" y="1076469"/>
            <a:ext cx="1597349" cy="1309539"/>
          </a:xfrm>
          <a:prstGeom prst="rect">
            <a:avLst/>
          </a:prstGeom>
          <a:noFill/>
        </p:spPr>
      </p:pic>
      <p:pic>
        <p:nvPicPr>
          <p:cNvPr id="13"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364192">
            <a:off x="2627784" y="260648"/>
            <a:ext cx="1597349" cy="1309539"/>
          </a:xfrm>
          <a:prstGeom prst="rect">
            <a:avLst/>
          </a:prstGeom>
          <a:noFill/>
        </p:spPr>
      </p:pic>
      <p:pic>
        <p:nvPicPr>
          <p:cNvPr id="14"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flipH="1">
            <a:off x="4788024" y="260648"/>
            <a:ext cx="1597349" cy="1309539"/>
          </a:xfrm>
          <a:prstGeom prst="rect">
            <a:avLst/>
          </a:prstGeom>
          <a:noFill/>
        </p:spPr>
      </p:pic>
      <p:pic>
        <p:nvPicPr>
          <p:cNvPr id="15"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a:off x="6516216" y="1124744"/>
            <a:ext cx="1597349" cy="1309539"/>
          </a:xfrm>
          <a:prstGeom prst="rect">
            <a:avLst/>
          </a:prstGeom>
          <a:noFill/>
        </p:spPr>
      </p:pic>
      <p:pic>
        <p:nvPicPr>
          <p:cNvPr id="16" name="Picture 4" descr="http://pngimg.com/upload/autumn_leaves_PNG3611.png"/>
          <p:cNvPicPr>
            <a:picLocks noChangeAspect="1" noChangeArrowheads="1"/>
          </p:cNvPicPr>
          <p:nvPr/>
        </p:nvPicPr>
        <p:blipFill>
          <a:blip r:embed="rId6" cstate="print"/>
          <a:srcRect/>
          <a:stretch>
            <a:fillRect/>
          </a:stretch>
        </p:blipFill>
        <p:spPr bwMode="auto">
          <a:xfrm>
            <a:off x="7236296" y="3356992"/>
            <a:ext cx="1017153" cy="1008112"/>
          </a:xfrm>
          <a:prstGeom prst="rect">
            <a:avLst/>
          </a:prstGeom>
          <a:noFill/>
        </p:spPr>
      </p:pic>
      <p:pic>
        <p:nvPicPr>
          <p:cNvPr id="17" name="Picture 6" descr="https://dennyflack.files.wordpress.com/2008/10/red-leaf.png"/>
          <p:cNvPicPr>
            <a:picLocks noChangeAspect="1" noChangeArrowheads="1"/>
          </p:cNvPicPr>
          <p:nvPr/>
        </p:nvPicPr>
        <p:blipFill>
          <a:blip r:embed="rId7" cstate="print"/>
          <a:srcRect/>
          <a:stretch>
            <a:fillRect/>
          </a:stretch>
        </p:blipFill>
        <p:spPr bwMode="auto">
          <a:xfrm rot="2652580">
            <a:off x="6883582" y="4645974"/>
            <a:ext cx="1670574" cy="1112602"/>
          </a:xfrm>
          <a:prstGeom prst="rect">
            <a:avLst/>
          </a:prstGeom>
          <a:noFill/>
        </p:spPr>
      </p:pic>
      <p:sp>
        <p:nvSpPr>
          <p:cNvPr id="18" name="TextBox 1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
        <p:nvSpPr>
          <p:cNvPr id="19" name="TextBox 18"/>
          <p:cNvSpPr txBox="1"/>
          <p:nvPr/>
        </p:nvSpPr>
        <p:spPr>
          <a:xfrm>
            <a:off x="1214414" y="1643050"/>
            <a:ext cx="838691" cy="369332"/>
          </a:xfrm>
          <a:prstGeom prst="rect">
            <a:avLst/>
          </a:prstGeom>
          <a:noFill/>
        </p:spPr>
        <p:txBody>
          <a:bodyPr wrap="none" rtlCol="0">
            <a:spAutoFit/>
          </a:bodyPr>
          <a:lstStyle/>
          <a:p>
            <a:r>
              <a:rPr lang="en-GB" dirty="0">
                <a:latin typeface="Arial" pitchFamily="34" charset="0"/>
                <a:cs typeface="Arial" pitchFamily="34" charset="0"/>
              </a:rPr>
              <a:t>Aspire</a:t>
            </a:r>
          </a:p>
        </p:txBody>
      </p:sp>
      <p:sp>
        <p:nvSpPr>
          <p:cNvPr id="20" name="TextBox 19"/>
          <p:cNvSpPr txBox="1"/>
          <p:nvPr/>
        </p:nvSpPr>
        <p:spPr>
          <a:xfrm>
            <a:off x="2714612" y="500042"/>
            <a:ext cx="825867" cy="369332"/>
          </a:xfrm>
          <a:prstGeom prst="rect">
            <a:avLst/>
          </a:prstGeom>
          <a:noFill/>
        </p:spPr>
        <p:txBody>
          <a:bodyPr wrap="none" rtlCol="0">
            <a:spAutoFit/>
          </a:bodyPr>
          <a:lstStyle/>
          <a:p>
            <a:r>
              <a:rPr lang="en-GB" dirty="0">
                <a:latin typeface="Arial" pitchFamily="34" charset="0"/>
                <a:cs typeface="Arial" pitchFamily="34" charset="0"/>
              </a:rPr>
              <a:t>Thrive</a:t>
            </a:r>
          </a:p>
        </p:txBody>
      </p:sp>
      <p:sp>
        <p:nvSpPr>
          <p:cNvPr id="21" name="TextBox 20"/>
          <p:cNvSpPr txBox="1"/>
          <p:nvPr/>
        </p:nvSpPr>
        <p:spPr>
          <a:xfrm>
            <a:off x="5072066" y="714356"/>
            <a:ext cx="1143007" cy="369332"/>
          </a:xfrm>
          <a:prstGeom prst="rect">
            <a:avLst/>
          </a:prstGeom>
          <a:noFill/>
        </p:spPr>
        <p:txBody>
          <a:bodyPr wrap="square" rtlCol="0">
            <a:spAutoFit/>
          </a:bodyPr>
          <a:lstStyle/>
          <a:p>
            <a:r>
              <a:rPr lang="en-GB" dirty="0">
                <a:latin typeface="Arial" pitchFamily="34" charset="0"/>
                <a:cs typeface="Arial" pitchFamily="34" charset="0"/>
              </a:rPr>
              <a:t>Achieve</a:t>
            </a:r>
          </a:p>
        </p:txBody>
      </p:sp>
      <p:sp>
        <p:nvSpPr>
          <p:cNvPr id="22" name="TextBox 21"/>
          <p:cNvSpPr txBox="1"/>
          <p:nvPr/>
        </p:nvSpPr>
        <p:spPr>
          <a:xfrm>
            <a:off x="7143768" y="1714488"/>
            <a:ext cx="761747" cy="369332"/>
          </a:xfrm>
          <a:prstGeom prst="rect">
            <a:avLst/>
          </a:prstGeom>
          <a:noFill/>
        </p:spPr>
        <p:txBody>
          <a:bodyPr wrap="none" rtlCol="0">
            <a:spAutoFit/>
          </a:bodyPr>
          <a:lstStyle/>
          <a:p>
            <a:r>
              <a:rPr lang="en-GB" dirty="0">
                <a:latin typeface="Arial" pitchFamily="34" charset="0"/>
                <a:cs typeface="Arial" pitchFamily="34" charset="0"/>
              </a:rPr>
              <a:t>Enjoy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a:solidFill>
                  <a:schemeClr val="tx1"/>
                </a:solidFill>
              </a:rPr>
              <a:t>Ancient Greeks</a:t>
            </a:r>
          </a:p>
          <a:p>
            <a:pPr algn="l">
              <a:buFont typeface="Arial" pitchFamily="34" charset="0"/>
              <a:buChar char="•"/>
            </a:pPr>
            <a:r>
              <a:rPr lang="en-GB" dirty="0">
                <a:solidFill>
                  <a:schemeClr val="tx1"/>
                </a:solidFill>
              </a:rPr>
              <a:t>We will be reading a variety of Greek Myths including Theseus and the Minotaur.</a:t>
            </a:r>
          </a:p>
          <a:p>
            <a:pPr algn="l">
              <a:buFont typeface="Arial" pitchFamily="34" charset="0"/>
              <a:buChar char="•"/>
            </a:pPr>
            <a:r>
              <a:rPr lang="en-GB" dirty="0">
                <a:solidFill>
                  <a:schemeClr val="tx1"/>
                </a:solidFill>
              </a:rPr>
              <a:t>We will be learning about the Ancient Greeks and how they lived.</a:t>
            </a:r>
          </a:p>
        </p:txBody>
      </p:sp>
      <p:sp>
        <p:nvSpPr>
          <p:cNvPr id="10" name="Title 9"/>
          <p:cNvSpPr>
            <a:spLocks noGrp="1"/>
          </p:cNvSpPr>
          <p:nvPr>
            <p:ph type="ctrTitle"/>
          </p:nvPr>
        </p:nvSpPr>
        <p:spPr>
          <a:xfrm>
            <a:off x="755576" y="548680"/>
            <a:ext cx="7772400" cy="1470025"/>
          </a:xfrm>
        </p:spPr>
        <p:txBody>
          <a:bodyPr/>
          <a:lstStyle/>
          <a:p>
            <a:r>
              <a:rPr lang="en-GB" dirty="0"/>
              <a:t>Autumn Term 1</a:t>
            </a:r>
          </a:p>
        </p:txBody>
      </p:sp>
    </p:spTree>
    <p:extLst>
      <p:ext uri="{BB962C8B-B14F-4D97-AF65-F5344CB8AC3E}">
        <p14:creationId xmlns:p14="http://schemas.microsoft.com/office/powerpoint/2010/main" val="174335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a:solidFill>
                  <a:schemeClr val="tx1"/>
                </a:solidFill>
              </a:rPr>
              <a:t>Arctic and Antarctic</a:t>
            </a:r>
          </a:p>
          <a:p>
            <a:pPr algn="l">
              <a:buFont typeface="Arial" pitchFamily="34" charset="0"/>
              <a:buChar char="•"/>
            </a:pPr>
            <a:r>
              <a:rPr lang="en-GB" dirty="0">
                <a:solidFill>
                  <a:schemeClr val="tx1"/>
                </a:solidFill>
              </a:rPr>
              <a:t>We will be reading ‘The Last Polar Bear’</a:t>
            </a:r>
          </a:p>
          <a:p>
            <a:pPr algn="l">
              <a:buFont typeface="Arial" pitchFamily="34" charset="0"/>
              <a:buChar char="•"/>
            </a:pPr>
            <a:r>
              <a:rPr lang="en-GB" dirty="0">
                <a:solidFill>
                  <a:schemeClr val="tx1"/>
                </a:solidFill>
              </a:rPr>
              <a:t>We will be learning about the climate and the animals that live there.</a:t>
            </a:r>
          </a:p>
        </p:txBody>
      </p:sp>
      <p:sp>
        <p:nvSpPr>
          <p:cNvPr id="10" name="Title 9"/>
          <p:cNvSpPr>
            <a:spLocks noGrp="1"/>
          </p:cNvSpPr>
          <p:nvPr>
            <p:ph type="ctrTitle"/>
          </p:nvPr>
        </p:nvSpPr>
        <p:spPr>
          <a:xfrm>
            <a:off x="755576" y="548680"/>
            <a:ext cx="7772400" cy="1470025"/>
          </a:xfrm>
        </p:spPr>
        <p:txBody>
          <a:bodyPr/>
          <a:lstStyle/>
          <a:p>
            <a:r>
              <a:rPr lang="en-GB" dirty="0"/>
              <a:t>Autumn Term 2</a:t>
            </a:r>
          </a:p>
        </p:txBody>
      </p:sp>
    </p:spTree>
    <p:extLst>
      <p:ext uri="{BB962C8B-B14F-4D97-AF65-F5344CB8AC3E}">
        <p14:creationId xmlns:p14="http://schemas.microsoft.com/office/powerpoint/2010/main" val="174335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a:solidFill>
                  <a:schemeClr val="tx1"/>
                </a:solidFill>
              </a:rPr>
              <a:t>The Ancient Egyptians</a:t>
            </a:r>
          </a:p>
          <a:p>
            <a:pPr algn="l">
              <a:buFont typeface="Arial" pitchFamily="34" charset="0"/>
              <a:buChar char="•"/>
            </a:pPr>
            <a:r>
              <a:rPr lang="en-GB" dirty="0">
                <a:solidFill>
                  <a:schemeClr val="tx1"/>
                </a:solidFill>
              </a:rPr>
              <a:t>We will be reading ‘Egyptian Cinderella’</a:t>
            </a:r>
          </a:p>
          <a:p>
            <a:pPr algn="l">
              <a:buFont typeface="Arial" pitchFamily="34" charset="0"/>
              <a:buChar char="•"/>
            </a:pPr>
            <a:r>
              <a:rPr lang="en-GB" dirty="0">
                <a:solidFill>
                  <a:schemeClr val="tx1"/>
                </a:solidFill>
              </a:rPr>
              <a:t>We will be learning about the Ancient Egyptians and how they lived.</a:t>
            </a:r>
          </a:p>
        </p:txBody>
      </p:sp>
      <p:sp>
        <p:nvSpPr>
          <p:cNvPr id="10" name="Title 9"/>
          <p:cNvSpPr>
            <a:spLocks noGrp="1"/>
          </p:cNvSpPr>
          <p:nvPr>
            <p:ph type="ctrTitle"/>
          </p:nvPr>
        </p:nvSpPr>
        <p:spPr>
          <a:xfrm>
            <a:off x="755576" y="548680"/>
            <a:ext cx="7772400" cy="1470025"/>
          </a:xfrm>
        </p:spPr>
        <p:txBody>
          <a:bodyPr/>
          <a:lstStyle/>
          <a:p>
            <a:r>
              <a:rPr lang="en-GB" dirty="0"/>
              <a:t>Spring Term 1</a:t>
            </a:r>
          </a:p>
        </p:txBody>
      </p:sp>
    </p:spTree>
    <p:extLst>
      <p:ext uri="{BB962C8B-B14F-4D97-AF65-F5344CB8AC3E}">
        <p14:creationId xmlns:p14="http://schemas.microsoft.com/office/powerpoint/2010/main" val="174335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5"/>
            <a:ext cx="8280920" cy="3493209"/>
          </a:xfrm>
        </p:spPr>
        <p:txBody>
          <a:bodyPr>
            <a:noAutofit/>
          </a:bodyPr>
          <a:lstStyle/>
          <a:p>
            <a:pPr algn="l"/>
            <a:r>
              <a:rPr lang="en-GB" dirty="0">
                <a:solidFill>
                  <a:schemeClr val="tx1"/>
                </a:solidFill>
              </a:rPr>
              <a:t>The Ancient Egyptians</a:t>
            </a:r>
          </a:p>
          <a:p>
            <a:pPr algn="l">
              <a:buFont typeface="Arial" pitchFamily="34" charset="0"/>
              <a:buChar char="•"/>
            </a:pPr>
            <a:r>
              <a:rPr lang="en-GB" dirty="0">
                <a:solidFill>
                  <a:schemeClr val="tx1"/>
                </a:solidFill>
              </a:rPr>
              <a:t>We will be learning about the climate and how the River Nile helped to built the ancient civilisation.</a:t>
            </a:r>
          </a:p>
          <a:p>
            <a:pPr algn="l">
              <a:buFont typeface="Arial" pitchFamily="34" charset="0"/>
              <a:buChar char="•"/>
            </a:pPr>
            <a:r>
              <a:rPr lang="en-GB" dirty="0">
                <a:solidFill>
                  <a:schemeClr val="tx1"/>
                </a:solidFill>
              </a:rPr>
              <a:t>We will be learning about the different farming techniques that the Ancient Egyptians used. </a:t>
            </a:r>
          </a:p>
        </p:txBody>
      </p:sp>
      <p:sp>
        <p:nvSpPr>
          <p:cNvPr id="10" name="Title 9"/>
          <p:cNvSpPr>
            <a:spLocks noGrp="1"/>
          </p:cNvSpPr>
          <p:nvPr>
            <p:ph type="ctrTitle"/>
          </p:nvPr>
        </p:nvSpPr>
        <p:spPr>
          <a:xfrm>
            <a:off x="755576" y="548680"/>
            <a:ext cx="7772400" cy="1470025"/>
          </a:xfrm>
        </p:spPr>
        <p:txBody>
          <a:bodyPr/>
          <a:lstStyle/>
          <a:p>
            <a:r>
              <a:rPr lang="en-GB" dirty="0"/>
              <a:t>Spring Term 2</a:t>
            </a:r>
          </a:p>
        </p:txBody>
      </p:sp>
    </p:spTree>
    <p:extLst>
      <p:ext uri="{BB962C8B-B14F-4D97-AF65-F5344CB8AC3E}">
        <p14:creationId xmlns:p14="http://schemas.microsoft.com/office/powerpoint/2010/main" val="174335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Summer Term 1</a:t>
            </a:r>
          </a:p>
        </p:txBody>
      </p:sp>
      <p:sp>
        <p:nvSpPr>
          <p:cNvPr id="8" name="Subtitle 8"/>
          <p:cNvSpPr txBox="1">
            <a:spLocks/>
          </p:cNvSpPr>
          <p:nvPr/>
        </p:nvSpPr>
        <p:spPr>
          <a:xfrm>
            <a:off x="395536" y="1772816"/>
            <a:ext cx="828092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The Stone Age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We will be learning about</a:t>
            </a:r>
            <a:r>
              <a:rPr kumimoji="0" lang="en-GB" sz="3200" b="0" i="0" u="none" strike="noStrike" kern="1200" cap="none" spc="0" normalizeH="0" noProof="0" dirty="0">
                <a:ln>
                  <a:noFill/>
                </a:ln>
                <a:solidFill>
                  <a:schemeClr val="tx1"/>
                </a:solidFill>
                <a:effectLst/>
                <a:uLnTx/>
                <a:uFillTx/>
                <a:latin typeface="+mn-lt"/>
                <a:ea typeface="+mn-ea"/>
                <a:cs typeface="+mn-cs"/>
              </a:rPr>
              <a:t> the different stages of the stone age (Palaeolithic, Mesolithic and Neolithic) and how they compare to one another and how we live now.</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43353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Summer Term 2</a:t>
            </a:r>
          </a:p>
        </p:txBody>
      </p:sp>
      <p:sp>
        <p:nvSpPr>
          <p:cNvPr id="8" name="Subtitle 8"/>
          <p:cNvSpPr txBox="1">
            <a:spLocks/>
          </p:cNvSpPr>
          <p:nvPr/>
        </p:nvSpPr>
        <p:spPr>
          <a:xfrm>
            <a:off x="395536" y="1772816"/>
            <a:ext cx="8280920" cy="396044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A Local Study: </a:t>
            </a:r>
            <a:r>
              <a:rPr lang="en-GB" sz="3200" dirty="0"/>
              <a:t>Buckinghamshire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We will be learning about</a:t>
            </a:r>
            <a:r>
              <a:rPr kumimoji="0" lang="en-GB" sz="3200" b="0" i="0" u="none" strike="noStrike" kern="1200" cap="none" spc="0" normalizeH="0" noProof="0" dirty="0">
                <a:ln>
                  <a:noFill/>
                </a:ln>
                <a:solidFill>
                  <a:schemeClr val="tx1"/>
                </a:solidFill>
                <a:effectLst/>
                <a:uLnTx/>
                <a:uFillTx/>
                <a:latin typeface="+mn-lt"/>
                <a:ea typeface="+mn-ea"/>
                <a:cs typeface="+mn-cs"/>
              </a:rPr>
              <a:t> the importance of the canal and how it transportation roots helped to build Milton Keynes.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aseline="0" dirty="0"/>
              <a:t>We will be learning about Brick Kilns</a:t>
            </a:r>
            <a:r>
              <a:rPr lang="en-GB" sz="3200" dirty="0"/>
              <a:t> and </a:t>
            </a:r>
            <a:r>
              <a:rPr lang="en-GB" sz="3200" dirty="0" err="1"/>
              <a:t>Wolverton</a:t>
            </a:r>
            <a:r>
              <a:rPr lang="en-GB" sz="3200" dirty="0"/>
              <a:t> Railway Works which helped to bring people during the Victorian Age into the local for work.</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4335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Your child’s progress</a:t>
            </a:r>
          </a:p>
        </p:txBody>
      </p:sp>
      <p:sp>
        <p:nvSpPr>
          <p:cNvPr id="3" name="Content Placeholder 2"/>
          <p:cNvSpPr>
            <a:spLocks noGrp="1"/>
          </p:cNvSpPr>
          <p:nvPr>
            <p:ph idx="1"/>
          </p:nvPr>
        </p:nvSpPr>
        <p:spPr/>
        <p:txBody>
          <a:bodyPr/>
          <a:lstStyle/>
          <a:p>
            <a:r>
              <a:rPr lang="en-GB" dirty="0"/>
              <a:t>Parent’s evening will take place via video appointments.</a:t>
            </a:r>
          </a:p>
          <a:p>
            <a:r>
              <a:rPr lang="en-GB" dirty="0"/>
              <a:t>Further information about these appointments will follow.</a:t>
            </a:r>
          </a:p>
          <a:p>
            <a:endParaRPr lang="en-GB" dirty="0"/>
          </a:p>
        </p:txBody>
      </p:sp>
      <p:sp>
        <p:nvSpPr>
          <p:cNvPr id="4" name="TextBox 3"/>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6601602" y="188640"/>
            <a:ext cx="2326374" cy="7920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FAQ’s</a:t>
            </a:r>
          </a:p>
        </p:txBody>
      </p:sp>
      <p:sp>
        <p:nvSpPr>
          <p:cNvPr id="3" name="Content Placeholder 2"/>
          <p:cNvSpPr>
            <a:spLocks noGrp="1"/>
          </p:cNvSpPr>
          <p:nvPr>
            <p:ph idx="1"/>
          </p:nvPr>
        </p:nvSpPr>
        <p:spPr/>
        <p:txBody>
          <a:bodyPr/>
          <a:lstStyle/>
          <a:p>
            <a:r>
              <a:rPr lang="en-GB" dirty="0"/>
              <a:t>If you have any questions please don’t ask them now. </a:t>
            </a:r>
          </a:p>
          <a:p>
            <a:r>
              <a:rPr lang="en-US" dirty="0"/>
              <a:t>P</a:t>
            </a:r>
            <a:r>
              <a:rPr lang="en-GB" dirty="0"/>
              <a:t>lease email the office FAO year 3 and we will respond to them all via the Google Classroom. As you may have questions that we haven’t thought about.</a:t>
            </a:r>
          </a:p>
          <a:p>
            <a:endParaRPr lang="en-GB" dirty="0"/>
          </a:p>
        </p:txBody>
      </p:sp>
      <p:sp>
        <p:nvSpPr>
          <p:cNvPr id="4" name="TextBox 3"/>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6601602" y="188640"/>
            <a:ext cx="2326374" cy="792088"/>
          </a:xfrm>
          <a:prstGeom prst="rect">
            <a:avLst/>
          </a:prstGeom>
        </p:spPr>
      </p:pic>
    </p:spTree>
    <p:extLst>
      <p:ext uri="{BB962C8B-B14F-4D97-AF65-F5344CB8AC3E}">
        <p14:creationId xmlns:p14="http://schemas.microsoft.com/office/powerpoint/2010/main" val="219129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6400800" cy="2952328"/>
          </a:xfrm>
        </p:spPr>
        <p:txBody>
          <a:bodyPr>
            <a:noAutofit/>
          </a:bodyPr>
          <a:lstStyle/>
          <a:p>
            <a:pPr algn="l">
              <a:buFont typeface="Arial" pitchFamily="34" charset="0"/>
              <a:buChar char="•"/>
            </a:pPr>
            <a:r>
              <a:rPr lang="en-GB" sz="3000" dirty="0">
                <a:solidFill>
                  <a:srgbClr val="00B050"/>
                </a:solidFill>
                <a:latin typeface="Arial" pitchFamily="34" charset="0"/>
                <a:cs typeface="Arial" pitchFamily="34" charset="0"/>
              </a:rPr>
              <a:t>R</a:t>
            </a:r>
            <a:r>
              <a:rPr lang="en-GB" sz="3000" dirty="0">
                <a:solidFill>
                  <a:schemeClr val="tx1"/>
                </a:solidFill>
                <a:latin typeface="Arial" pitchFamily="34" charset="0"/>
                <a:cs typeface="Arial" pitchFamily="34" charset="0"/>
              </a:rPr>
              <a:t>espect all people, animals and the environment.</a:t>
            </a:r>
          </a:p>
          <a:p>
            <a:pPr algn="l">
              <a:buFont typeface="Arial" pitchFamily="34" charset="0"/>
              <a:buChar char="•"/>
            </a:pPr>
            <a:r>
              <a:rPr lang="en-GB" sz="3000" dirty="0">
                <a:solidFill>
                  <a:srgbClr val="00B050"/>
                </a:solidFill>
                <a:latin typeface="Arial" pitchFamily="34" charset="0"/>
                <a:cs typeface="Arial" pitchFamily="34" charset="0"/>
              </a:rPr>
              <a:t>O</a:t>
            </a:r>
            <a:r>
              <a:rPr lang="en-GB" sz="3000" dirty="0">
                <a:solidFill>
                  <a:schemeClr val="tx1"/>
                </a:solidFill>
                <a:latin typeface="Arial" pitchFamily="34" charset="0"/>
                <a:cs typeface="Arial" pitchFamily="34" charset="0"/>
              </a:rPr>
              <a:t>vercome challenges and never give up.</a:t>
            </a:r>
          </a:p>
          <a:p>
            <a:pPr algn="l">
              <a:buFont typeface="Arial" pitchFamily="34" charset="0"/>
              <a:buChar char="•"/>
            </a:pPr>
            <a:r>
              <a:rPr lang="en-GB" sz="3000" dirty="0">
                <a:solidFill>
                  <a:srgbClr val="00B050"/>
                </a:solidFill>
                <a:latin typeface="Arial" pitchFamily="34" charset="0"/>
                <a:cs typeface="Arial" pitchFamily="34" charset="0"/>
              </a:rPr>
              <a:t>O</a:t>
            </a:r>
            <a:r>
              <a:rPr lang="en-GB" sz="3000" dirty="0">
                <a:solidFill>
                  <a:schemeClr val="tx1"/>
                </a:solidFill>
                <a:latin typeface="Arial" pitchFamily="34" charset="0"/>
                <a:cs typeface="Arial" pitchFamily="34" charset="0"/>
              </a:rPr>
              <a:t>pen our minds to creativity and curiosity.</a:t>
            </a:r>
          </a:p>
          <a:p>
            <a:pPr algn="l">
              <a:buFont typeface="Arial" pitchFamily="34" charset="0"/>
              <a:buChar char="•"/>
            </a:pPr>
            <a:r>
              <a:rPr lang="en-GB" sz="3000" dirty="0">
                <a:solidFill>
                  <a:srgbClr val="00B050"/>
                </a:solidFill>
                <a:latin typeface="Arial" pitchFamily="34" charset="0"/>
                <a:cs typeface="Arial" pitchFamily="34" charset="0"/>
              </a:rPr>
              <a:t>T</a:t>
            </a:r>
            <a:r>
              <a:rPr lang="en-GB" sz="3000" dirty="0">
                <a:solidFill>
                  <a:schemeClr val="tx1"/>
                </a:solidFill>
                <a:latin typeface="Arial" pitchFamily="34" charset="0"/>
                <a:cs typeface="Arial" pitchFamily="34" charset="0"/>
              </a:rPr>
              <a:t>ake care of our bodies and our minds.</a:t>
            </a:r>
          </a:p>
          <a:p>
            <a:pPr algn="l">
              <a:buFont typeface="Arial" pitchFamily="34" charset="0"/>
              <a:buChar char="•"/>
            </a:pPr>
            <a:r>
              <a:rPr lang="en-GB" sz="3000" dirty="0">
                <a:solidFill>
                  <a:srgbClr val="00B050"/>
                </a:solidFill>
                <a:latin typeface="Arial" pitchFamily="34" charset="0"/>
                <a:cs typeface="Arial" pitchFamily="34" charset="0"/>
              </a:rPr>
              <a:t>S</a:t>
            </a:r>
            <a:r>
              <a:rPr lang="en-GB" sz="3000" dirty="0">
                <a:solidFill>
                  <a:schemeClr val="tx1"/>
                </a:solidFill>
                <a:latin typeface="Arial" pitchFamily="34" charset="0"/>
                <a:cs typeface="Arial" pitchFamily="34" charset="0"/>
              </a:rPr>
              <a:t>peak kindly and listen to others.</a:t>
            </a:r>
          </a:p>
          <a:p>
            <a:pPr algn="l">
              <a:buFont typeface="Arial" pitchFamily="34" charset="0"/>
              <a:buChar char="•"/>
            </a:pPr>
            <a:endParaRPr lang="en-GB" sz="3000" dirty="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0"/>
            <a:ext cx="7772400" cy="1470025"/>
          </a:xfrm>
        </p:spPr>
        <p:txBody>
          <a:bodyPr/>
          <a:lstStyle/>
          <a:p>
            <a:r>
              <a:rPr lang="en-GB" dirty="0"/>
              <a:t>Our ROOTS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10" name="Title 9"/>
          <p:cNvSpPr>
            <a:spLocks noGrp="1"/>
          </p:cNvSpPr>
          <p:nvPr>
            <p:ph type="ctrTitle"/>
          </p:nvPr>
        </p:nvSpPr>
        <p:spPr>
          <a:xfrm>
            <a:off x="755576" y="548680"/>
            <a:ext cx="7772400" cy="1470025"/>
          </a:xfrm>
        </p:spPr>
        <p:txBody>
          <a:bodyPr/>
          <a:lstStyle/>
          <a:p>
            <a:r>
              <a:rPr lang="en-GB" dirty="0"/>
              <a:t>Yellow and Red Leaves</a:t>
            </a:r>
          </a:p>
        </p:txBody>
      </p:sp>
      <p:pic>
        <p:nvPicPr>
          <p:cNvPr id="8" name="Picture 7" descr="http://pngimg.com/upload/autumn_leaves_PNG3611.png"/>
          <p:cNvPicPr>
            <a:picLocks noChangeAspect="1" noChangeArrowheads="1"/>
          </p:cNvPicPr>
          <p:nvPr/>
        </p:nvPicPr>
        <p:blipFill>
          <a:blip r:embed="rId4" cstate="print"/>
          <a:srcRect/>
          <a:stretch>
            <a:fillRect/>
          </a:stretch>
        </p:blipFill>
        <p:spPr bwMode="auto">
          <a:xfrm rot="20778473">
            <a:off x="226711" y="1646457"/>
            <a:ext cx="2199116" cy="2179569"/>
          </a:xfrm>
          <a:prstGeom prst="rect">
            <a:avLst/>
          </a:prstGeom>
          <a:noFill/>
        </p:spPr>
      </p:pic>
      <p:pic>
        <p:nvPicPr>
          <p:cNvPr id="11" name="Picture 6" descr="https://dennyflack.files.wordpress.com/2008/10/red-leaf.png"/>
          <p:cNvPicPr>
            <a:picLocks noChangeAspect="1" noChangeArrowheads="1"/>
          </p:cNvPicPr>
          <p:nvPr/>
        </p:nvPicPr>
        <p:blipFill>
          <a:blip r:embed="rId5" cstate="print"/>
          <a:srcRect/>
          <a:stretch>
            <a:fillRect/>
          </a:stretch>
        </p:blipFill>
        <p:spPr bwMode="auto">
          <a:xfrm rot="14388399">
            <a:off x="-621260" y="3805354"/>
            <a:ext cx="3445087" cy="2294427"/>
          </a:xfrm>
          <a:prstGeom prst="rect">
            <a:avLst/>
          </a:prstGeom>
          <a:noFill/>
        </p:spPr>
      </p:pic>
      <p:sp>
        <p:nvSpPr>
          <p:cNvPr id="12" name="Subtitle 8"/>
          <p:cNvSpPr txBox="1">
            <a:spLocks/>
          </p:cNvSpPr>
          <p:nvPr/>
        </p:nvSpPr>
        <p:spPr>
          <a:xfrm>
            <a:off x="2285984" y="2000240"/>
            <a:ext cx="640080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Warning.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Not following our ROOTS.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yellow leaves in 1 day = red leaf.</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000" b="0" i="0" u="none" strike="noStrike" kern="1200" cap="none" spc="0" normalizeH="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Still not making the right choices.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Consequence and reflection.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red leaves in one week, or a more serious incident = lunchtime detention</a:t>
            </a:r>
            <a:endParaRPr kumimoji="0" lang="en-GB" sz="3000" b="0" i="0" u="none" strike="noStrike" kern="1200" cap="none" spc="0" normalizeH="0" noProof="0" dirty="0">
              <a:ln>
                <a:noFill/>
              </a:ln>
              <a:solidFill>
                <a:schemeClr val="tx1"/>
              </a:solidFill>
              <a:effectLst/>
              <a:uLnTx/>
              <a:uFillTx/>
              <a:latin typeface="+mn-lt"/>
              <a:ea typeface="+mn-ea"/>
              <a:cs typeface="+mn-cs"/>
            </a:endParaRPr>
          </a:p>
        </p:txBody>
      </p:sp>
      <p:sp>
        <p:nvSpPr>
          <p:cNvPr id="13" name="TextBox 12"/>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7200800" cy="3816424"/>
          </a:xfrm>
        </p:spPr>
        <p:txBody>
          <a:bodyPr>
            <a:noAutofit/>
          </a:bodyPr>
          <a:lstStyle/>
          <a:p>
            <a:pPr algn="l">
              <a:buFont typeface="Arial" pitchFamily="34" charset="0"/>
              <a:buChar char="•"/>
            </a:pPr>
            <a:r>
              <a:rPr lang="en-GB" sz="5000" dirty="0">
                <a:solidFill>
                  <a:schemeClr val="tx1"/>
                </a:solidFill>
              </a:rPr>
              <a:t>Aspire trophy</a:t>
            </a:r>
          </a:p>
          <a:p>
            <a:pPr algn="l">
              <a:buFont typeface="Arial" pitchFamily="34" charset="0"/>
              <a:buChar char="•"/>
            </a:pPr>
            <a:r>
              <a:rPr lang="en-GB" sz="5000" dirty="0">
                <a:solidFill>
                  <a:schemeClr val="tx1"/>
                </a:solidFill>
              </a:rPr>
              <a:t>Gold leaves</a:t>
            </a:r>
          </a:p>
          <a:p>
            <a:pPr algn="l">
              <a:buFont typeface="Arial" pitchFamily="34" charset="0"/>
              <a:buChar char="•"/>
            </a:pPr>
            <a:r>
              <a:rPr lang="en-GB" sz="5000" dirty="0">
                <a:solidFill>
                  <a:schemeClr val="tx1"/>
                </a:solidFill>
              </a:rPr>
              <a:t>House points</a:t>
            </a:r>
          </a:p>
          <a:p>
            <a:pPr algn="l">
              <a:buFont typeface="Arial" pitchFamily="34" charset="0"/>
              <a:buChar char="•"/>
            </a:pPr>
            <a:endParaRPr lang="en-GB" sz="50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Rewards</a:t>
            </a:r>
          </a:p>
        </p:txBody>
      </p:sp>
      <p:pic>
        <p:nvPicPr>
          <p:cNvPr id="7" name="Picture 2" descr="http://clipartsy.com/SVG/Water_Dove_Peace/water_dove_peace_medium_golden_rod.png"/>
          <p:cNvPicPr>
            <a:picLocks noChangeAspect="1" noChangeArrowheads="1"/>
          </p:cNvPicPr>
          <p:nvPr/>
        </p:nvPicPr>
        <p:blipFill>
          <a:blip r:embed="rId4" cstate="print"/>
          <a:srcRect/>
          <a:stretch>
            <a:fillRect/>
          </a:stretch>
        </p:blipFill>
        <p:spPr bwMode="auto">
          <a:xfrm rot="20793342" flipH="1">
            <a:off x="5918028" y="3822553"/>
            <a:ext cx="2376155" cy="1948020"/>
          </a:xfrm>
          <a:prstGeom prst="rect">
            <a:avLst/>
          </a:prstGeom>
          <a:noFill/>
        </p:spPr>
      </p:pic>
      <p:sp>
        <p:nvSpPr>
          <p:cNvPr id="8" name="TextBox 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1772816"/>
            <a:ext cx="6400800" cy="3672408"/>
          </a:xfrm>
        </p:spPr>
        <p:txBody>
          <a:bodyPr>
            <a:noAutofit/>
          </a:bodyPr>
          <a:lstStyle/>
          <a:p>
            <a:pPr algn="l">
              <a:buFont typeface="Arial" pitchFamily="34" charset="0"/>
              <a:buChar char="•"/>
            </a:pPr>
            <a:r>
              <a:rPr lang="en-GB" sz="2800" dirty="0">
                <a:solidFill>
                  <a:schemeClr val="tx1"/>
                </a:solidFill>
              </a:rPr>
              <a:t>Every child is either yellow, blue or green house.</a:t>
            </a:r>
          </a:p>
          <a:p>
            <a:pPr algn="l">
              <a:buFont typeface="Arial" pitchFamily="34" charset="0"/>
              <a:buChar char="•"/>
            </a:pPr>
            <a:r>
              <a:rPr lang="en-GB" sz="2800" dirty="0">
                <a:solidFill>
                  <a:schemeClr val="tx1"/>
                </a:solidFill>
              </a:rPr>
              <a:t>Houses should match their siblings houses.</a:t>
            </a:r>
          </a:p>
          <a:p>
            <a:pPr algn="l">
              <a:buFont typeface="Arial" pitchFamily="34" charset="0"/>
              <a:buChar char="•"/>
            </a:pPr>
            <a:r>
              <a:rPr lang="en-GB" sz="2800" dirty="0">
                <a:solidFill>
                  <a:schemeClr val="tx1"/>
                </a:solidFill>
              </a:rPr>
              <a:t>The children who follow our roots will be awarded house points. These are then totalled at the end of each term with a prize for the winning house.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House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683568" y="1772816"/>
            <a:ext cx="8064896" cy="4248472"/>
          </a:xfrm>
        </p:spPr>
        <p:txBody>
          <a:bodyPr>
            <a:noAutofit/>
          </a:bodyPr>
          <a:lstStyle/>
          <a:p>
            <a:pPr algn="l">
              <a:buFont typeface="Arial" pitchFamily="34" charset="0"/>
              <a:buChar char="•"/>
            </a:pPr>
            <a:r>
              <a:rPr lang="en-GB" sz="2800" dirty="0">
                <a:solidFill>
                  <a:schemeClr val="tx1"/>
                </a:solidFill>
              </a:rPr>
              <a:t>Parent Mail – ensure you are registered.</a:t>
            </a:r>
          </a:p>
          <a:p>
            <a:pPr algn="l">
              <a:buFont typeface="Arial" pitchFamily="34" charset="0"/>
              <a:buChar char="•"/>
            </a:pPr>
            <a:r>
              <a:rPr lang="en-GB" sz="2800" dirty="0">
                <a:solidFill>
                  <a:schemeClr val="tx1"/>
                </a:solidFill>
              </a:rPr>
              <a:t>Our website – www.greatlinfordprimaryschool.co.uk</a:t>
            </a:r>
          </a:p>
          <a:p>
            <a:pPr algn="l">
              <a:buFont typeface="Arial" pitchFamily="34" charset="0"/>
              <a:buChar char="•"/>
            </a:pPr>
            <a:r>
              <a:rPr lang="en-GB" sz="2800" dirty="0">
                <a:solidFill>
                  <a:schemeClr val="tx1"/>
                </a:solidFill>
              </a:rPr>
              <a:t>Home reading  journal – checked daily. When returning books, children will put these in our classroom box or library area.</a:t>
            </a:r>
          </a:p>
          <a:p>
            <a:pPr algn="l">
              <a:buFont typeface="Arial" pitchFamily="34" charset="0"/>
              <a:buChar char="•"/>
            </a:pPr>
            <a:r>
              <a:rPr lang="en-GB" sz="2800" dirty="0">
                <a:solidFill>
                  <a:schemeClr val="tx1"/>
                </a:solidFill>
              </a:rPr>
              <a:t>Google classroom</a:t>
            </a:r>
          </a:p>
          <a:p>
            <a:pPr algn="l">
              <a:buFont typeface="Arial" pitchFamily="34" charset="0"/>
              <a:buChar char="•"/>
            </a:pPr>
            <a:r>
              <a:rPr lang="en-GB" sz="2800" dirty="0">
                <a:solidFill>
                  <a:schemeClr val="tx1"/>
                </a:solidFill>
              </a:rPr>
              <a:t>Call the office to make an appointment. Parents will not be allowed on site without an appointment.</a:t>
            </a:r>
          </a:p>
        </p:txBody>
      </p:sp>
      <p:sp>
        <p:nvSpPr>
          <p:cNvPr id="10" name="Title 9"/>
          <p:cNvSpPr>
            <a:spLocks noGrp="1"/>
          </p:cNvSpPr>
          <p:nvPr>
            <p:ph type="ctrTitle"/>
          </p:nvPr>
        </p:nvSpPr>
        <p:spPr>
          <a:xfrm>
            <a:off x="755576" y="548681"/>
            <a:ext cx="7772400" cy="1152128"/>
          </a:xfrm>
        </p:spPr>
        <p:txBody>
          <a:bodyPr/>
          <a:lstStyle/>
          <a:p>
            <a:r>
              <a:rPr lang="en-GB" dirty="0"/>
              <a:t>Communication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Google Classroom</a:t>
            </a:r>
          </a:p>
        </p:txBody>
      </p:sp>
      <p:sp>
        <p:nvSpPr>
          <p:cNvPr id="3" name="Content Placeholder 2"/>
          <p:cNvSpPr>
            <a:spLocks noGrp="1"/>
          </p:cNvSpPr>
          <p:nvPr>
            <p:ph idx="1"/>
          </p:nvPr>
        </p:nvSpPr>
        <p:spPr/>
        <p:txBody>
          <a:bodyPr>
            <a:normAutofit fontScale="85000" lnSpcReduction="10000"/>
          </a:bodyPr>
          <a:lstStyle/>
          <a:p>
            <a:r>
              <a:rPr lang="en-GB" dirty="0">
                <a:latin typeface="Arial" pitchFamily="34" charset="0"/>
                <a:cs typeface="Arial" pitchFamily="34" charset="0"/>
              </a:rPr>
              <a:t>You will be sent your new </a:t>
            </a:r>
            <a:r>
              <a:rPr lang="en-GB" dirty="0" err="1">
                <a:latin typeface="Arial" pitchFamily="34" charset="0"/>
                <a:cs typeface="Arial" pitchFamily="34" charset="0"/>
              </a:rPr>
              <a:t>google</a:t>
            </a:r>
            <a:r>
              <a:rPr lang="en-GB" dirty="0">
                <a:latin typeface="Arial" pitchFamily="34" charset="0"/>
                <a:cs typeface="Arial" pitchFamily="34" charset="0"/>
              </a:rPr>
              <a:t> classroom code to access any home learning.</a:t>
            </a:r>
          </a:p>
          <a:p>
            <a:r>
              <a:rPr lang="en-GB" dirty="0">
                <a:latin typeface="Arial" pitchFamily="34" charset="0"/>
                <a:cs typeface="Arial" pitchFamily="34" charset="0"/>
              </a:rPr>
              <a:t>In the event that your family has to isolate or the class/school is shut, home learning will be shared via this platform.</a:t>
            </a:r>
          </a:p>
          <a:p>
            <a:r>
              <a:rPr lang="en-GB" dirty="0">
                <a:latin typeface="Arial" pitchFamily="34" charset="0"/>
                <a:cs typeface="Arial" pitchFamily="34" charset="0"/>
              </a:rPr>
              <a:t>In an effort to cut down on paper use, the following will now be shared via this platform:</a:t>
            </a:r>
          </a:p>
          <a:p>
            <a:pPr lvl="1"/>
            <a:r>
              <a:rPr lang="en-GB" dirty="0">
                <a:latin typeface="Arial" pitchFamily="34" charset="0"/>
                <a:cs typeface="Arial" pitchFamily="34" charset="0"/>
              </a:rPr>
              <a:t>Key Instant Recall Facts for maths</a:t>
            </a:r>
          </a:p>
          <a:p>
            <a:pPr lvl="1"/>
            <a:r>
              <a:rPr lang="en-GB" dirty="0">
                <a:latin typeface="Arial" pitchFamily="34" charset="0"/>
                <a:cs typeface="Arial" pitchFamily="34" charset="0"/>
              </a:rPr>
              <a:t>Home Learning</a:t>
            </a:r>
          </a:p>
          <a:p>
            <a:pPr lvl="1"/>
            <a:r>
              <a:rPr lang="en-GB" dirty="0">
                <a:latin typeface="Arial" pitchFamily="34" charset="0"/>
                <a:cs typeface="Arial" pitchFamily="34" charset="0"/>
              </a:rPr>
              <a:t>Weekly Spellings</a:t>
            </a:r>
          </a:p>
          <a:p>
            <a:pPr lvl="1"/>
            <a:r>
              <a:rPr lang="en-GB" dirty="0">
                <a:latin typeface="Arial" pitchFamily="34" charset="0"/>
                <a:cs typeface="Arial" pitchFamily="34" charset="0"/>
              </a:rPr>
              <a:t>Any other messages that are linked to our year group</a:t>
            </a:r>
          </a:p>
          <a:p>
            <a:pPr lvl="1">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 Premium</a:t>
            </a:r>
          </a:p>
        </p:txBody>
      </p:sp>
      <p:sp>
        <p:nvSpPr>
          <p:cNvPr id="3" name="Content Placeholder 2"/>
          <p:cNvSpPr>
            <a:spLocks noGrp="1"/>
          </p:cNvSpPr>
          <p:nvPr>
            <p:ph idx="1"/>
          </p:nvPr>
        </p:nvSpPr>
        <p:spPr/>
        <p:txBody>
          <a:bodyPr>
            <a:normAutofit fontScale="85000" lnSpcReduction="10000"/>
          </a:bodyPr>
          <a:lstStyle/>
          <a:p>
            <a:r>
              <a:rPr lang="en-GB" dirty="0"/>
              <a:t>Funding is given to schools for each child registered for pupil premium.</a:t>
            </a:r>
          </a:p>
          <a:p>
            <a:r>
              <a:rPr lang="en-GB" dirty="0"/>
              <a:t>This funding enables us to support these pupils in any way necessary to improve their education.</a:t>
            </a:r>
          </a:p>
          <a:p>
            <a:r>
              <a:rPr lang="en-GB" dirty="0"/>
              <a:t>This may include discounts for school trips, uniform and after-school clubs.</a:t>
            </a:r>
          </a:p>
          <a:p>
            <a:r>
              <a:rPr lang="en-GB" dirty="0"/>
              <a:t>If you think you may be eligible to register your child as pupil premium, please speak to Carol </a:t>
            </a:r>
            <a:r>
              <a:rPr lang="en-GB" dirty="0" err="1"/>
              <a:t>Mallett</a:t>
            </a:r>
            <a:r>
              <a:rPr lang="en-GB" dirty="0"/>
              <a:t> (our family champion) or the office.</a:t>
            </a:r>
          </a:p>
          <a:p>
            <a:r>
              <a:rPr lang="en-GB" dirty="0"/>
              <a:t>Further information about how to apply and how this funding is used at our school is on the website.</a:t>
            </a:r>
          </a:p>
        </p:txBody>
      </p:sp>
      <p:sp>
        <p:nvSpPr>
          <p:cNvPr id="4" name="TextBox 3"/>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7382026" y="94320"/>
            <a:ext cx="1545950" cy="5263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1978</Words>
  <Application>Microsoft Office PowerPoint</Application>
  <PresentationFormat>On-screen Show (4:3)</PresentationFormat>
  <Paragraphs>195</Paragraphs>
  <Slides>27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NTPreCursive</vt:lpstr>
      <vt:lpstr>Office Theme</vt:lpstr>
      <vt:lpstr>Welcome to Year 3!</vt:lpstr>
      <vt:lpstr>PowerPoint Presentation</vt:lpstr>
      <vt:lpstr>Our ROOTS</vt:lpstr>
      <vt:lpstr>Yellow and Red Leaves</vt:lpstr>
      <vt:lpstr>Rewards</vt:lpstr>
      <vt:lpstr>House System</vt:lpstr>
      <vt:lpstr>Communication</vt:lpstr>
      <vt:lpstr>Google Classroom</vt:lpstr>
      <vt:lpstr>Pupil Premium</vt:lpstr>
      <vt:lpstr>Our Protective Hands</vt:lpstr>
      <vt:lpstr>What to do if you think your child is being bullied:</vt:lpstr>
      <vt:lpstr>Our expectations</vt:lpstr>
      <vt:lpstr>Uniform</vt:lpstr>
      <vt:lpstr>PE Uniform</vt:lpstr>
      <vt:lpstr>KIRFs and TTRockstars</vt:lpstr>
      <vt:lpstr>Spellings</vt:lpstr>
      <vt:lpstr>Expectations - Maths</vt:lpstr>
      <vt:lpstr>Expectations - Writing</vt:lpstr>
      <vt:lpstr>Expectations - Reading</vt:lpstr>
      <vt:lpstr>Autumn Term 1</vt:lpstr>
      <vt:lpstr>Autumn Term 2</vt:lpstr>
      <vt:lpstr>Spring Term 1</vt:lpstr>
      <vt:lpstr>Spring Term 2</vt:lpstr>
      <vt:lpstr>Summer Term 1</vt:lpstr>
      <vt:lpstr>Summer Term 2</vt:lpstr>
      <vt:lpstr>Your child’s progress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JDixon</dc:creator>
  <cp:lastModifiedBy>Ann Smith</cp:lastModifiedBy>
  <cp:revision>50</cp:revision>
  <cp:lastPrinted>2017-09-14T12:23:50Z</cp:lastPrinted>
  <dcterms:created xsi:type="dcterms:W3CDTF">2015-09-21T15:02:18Z</dcterms:created>
  <dcterms:modified xsi:type="dcterms:W3CDTF">2021-09-09T15:50:37Z</dcterms:modified>
</cp:coreProperties>
</file>