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08" r:id="rId3"/>
    <p:sldId id="290" r:id="rId4"/>
    <p:sldId id="291" r:id="rId5"/>
    <p:sldId id="292" r:id="rId6"/>
    <p:sldId id="293" r:id="rId7"/>
    <p:sldId id="258" r:id="rId8"/>
    <p:sldId id="259" r:id="rId9"/>
    <p:sldId id="303" r:id="rId10"/>
    <p:sldId id="301" r:id="rId11"/>
    <p:sldId id="260" r:id="rId12"/>
    <p:sldId id="272" r:id="rId13"/>
    <p:sldId id="271" r:id="rId14"/>
    <p:sldId id="309" r:id="rId15"/>
    <p:sldId id="295" r:id="rId16"/>
    <p:sldId id="296" r:id="rId17"/>
    <p:sldId id="294" r:id="rId18"/>
    <p:sldId id="304" r:id="rId19"/>
    <p:sldId id="263" r:id="rId20"/>
    <p:sldId id="310" r:id="rId21"/>
    <p:sldId id="273" r:id="rId22"/>
    <p:sldId id="275" r:id="rId23"/>
    <p:sldId id="276" r:id="rId24"/>
    <p:sldId id="305" r:id="rId25"/>
    <p:sldId id="298" r:id="rId26"/>
    <p:sldId id="306" r:id="rId27"/>
    <p:sldId id="299" r:id="rId28"/>
    <p:sldId id="307" r:id="rId29"/>
    <p:sldId id="300"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autoAdjust="0"/>
    <p:restoredTop sz="94630" autoAdjust="0"/>
  </p:normalViewPr>
  <p:slideViewPr>
    <p:cSldViewPr>
      <p:cViewPr>
        <p:scale>
          <a:sx n="60" d="100"/>
          <a:sy n="60" d="100"/>
        </p:scale>
        <p:origin x="-1632"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DD7A2AA-4AF1-433A-A58E-2CF44ED06336}" type="datetimeFigureOut">
              <a:rPr lang="en-GB" smtClean="0"/>
              <a:pPr/>
              <a:t>11/09/2023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228FF45-4C29-4487-A695-D067056320D1}" type="slidenum">
              <a:rPr lang="en-GB" smtClean="0"/>
              <a:pPr/>
              <a:t>‹#›</a:t>
            </a:fld>
            <a:endParaRPr lang="en-GB"/>
          </a:p>
        </p:txBody>
      </p:sp>
    </p:spTree>
    <p:extLst>
      <p:ext uri="{BB962C8B-B14F-4D97-AF65-F5344CB8AC3E}">
        <p14:creationId xmlns:p14="http://schemas.microsoft.com/office/powerpoint/2010/main" xmlns="" val="414806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E92AF3-2EF0-4E96-9172-F43DC78DDCAC}" type="datetimeFigureOut">
              <a:rPr lang="en-GB" smtClean="0"/>
              <a:pPr/>
              <a:t>11/09/2023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7AC05E-A13A-4957-8919-E714E5B43153}" type="slidenum">
              <a:rPr lang="en-GB" smtClean="0"/>
              <a:pPr/>
              <a:t>‹#›</a:t>
            </a:fld>
            <a:endParaRPr lang="en-GB"/>
          </a:p>
        </p:txBody>
      </p:sp>
    </p:spTree>
    <p:extLst>
      <p:ext uri="{BB962C8B-B14F-4D97-AF65-F5344CB8AC3E}">
        <p14:creationId xmlns:p14="http://schemas.microsoft.com/office/powerpoint/2010/main" xmlns="" val="340349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image shows our tree. We have one of these trees as a display in each classroom and it forms the basis of our behaviour management system. Each child has a leaf and at the start of each session this will be on green. As children follow our roots and values, they are showing they are part of our family and part of our tree. Children who go ‘above and beyond’ will have their leaf moved to a gold bird. This earns them house points. If children are not following our roots and values, their leaf may be moved to the yellow or the red leaf until they begin to make the right choices again.</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a:t>
            </a:r>
            <a:r>
              <a:rPr lang="en-GB" baseline="0" dirty="0" smtClean="0"/>
              <a:t> are our roots, which all children are expected to follow in our school.</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a:t>
            </a:r>
            <a:r>
              <a:rPr lang="en-GB" baseline="0" dirty="0" smtClean="0"/>
              <a:t> children are not following our roots, they are given a verbal warning. If their behaviour continues, their leaf will be moved to yellow until they are able to follow the roots again. If a child goes down to yellow 3 times during the same day, this results in one red leaf. A red leaf may also not be given if behaviour is not improved after moving to yellow, or for serious incidents. A red leaf results in a consequence, such as some of their break being missed. Three red leaves in one week results in a lunchtime detention.</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Each</a:t>
            </a:r>
            <a:r>
              <a:rPr lang="en-GB" baseline="0" dirty="0" smtClean="0"/>
              <a:t> week, one child who has gone ‘above and beyond’ by putting a lot of effort into their learning, will be awarded the aspire trophy. This will sit on their desk for the week and they will receive 3 house points. We also award gold leaves each week for demonstrating our roots. House points are also awarded.</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Children stay in the same house throughout their time at our school. This should be the same house as siblings in the school. </a:t>
            </a:r>
            <a:endParaRPr lang="en-GB" dirty="0"/>
          </a:p>
        </p:txBody>
      </p:sp>
      <p:sp>
        <p:nvSpPr>
          <p:cNvPr id="4" name="Slide Number Placeholder 3"/>
          <p:cNvSpPr>
            <a:spLocks noGrp="1"/>
          </p:cNvSpPr>
          <p:nvPr>
            <p:ph type="sldNum" sz="quarter" idx="10"/>
          </p:nvPr>
        </p:nvSpPr>
        <p:spPr/>
        <p:txBody>
          <a:bodyPr/>
          <a:lstStyle/>
          <a:p>
            <a:fld id="{DC7AC05E-A13A-4957-8919-E714E5B43153}"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DM</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15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DM</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16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SS</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17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SS</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72E03-15D3-4578-B1B0-57C6175FD4C9}" type="datetimeFigureOut">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E72E03-15D3-4578-B1B0-57C6175FD4C9}" type="datetimeFigureOut">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E72E03-15D3-4578-B1B0-57C6175FD4C9}" type="datetimeFigureOut">
              <a:rPr lang="en-GB" smtClean="0"/>
              <a:pPr/>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E72E03-15D3-4578-B1B0-57C6175FD4C9}" type="datetimeFigureOut">
              <a:rPr lang="en-GB" smtClean="0"/>
              <a:pPr/>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72E03-15D3-4578-B1B0-57C6175FD4C9}" type="datetimeFigureOut">
              <a:rPr lang="en-GB" smtClean="0"/>
              <a:pPr/>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72E03-15D3-4578-B1B0-57C6175FD4C9}" type="datetimeFigureOut">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72E03-15D3-4578-B1B0-57C6175FD4C9}" type="datetimeFigureOut">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72E03-15D3-4578-B1B0-57C6175FD4C9}" type="datetimeFigureOut">
              <a:rPr lang="en-GB" smtClean="0"/>
              <a:pPr/>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842A8-D932-4080-9D92-4A18FFEDAE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spellingframe.co.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476672"/>
            <a:ext cx="7772400" cy="1470025"/>
          </a:xfrm>
        </p:spPr>
        <p:txBody>
          <a:bodyPr/>
          <a:lstStyle/>
          <a:p>
            <a:r>
              <a:rPr lang="en-GB" dirty="0" smtClean="0"/>
              <a:t>Welcome to Year 4!</a:t>
            </a:r>
            <a:endParaRPr lang="en-GB" dirty="0"/>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899592" y="1772816"/>
            <a:ext cx="6984776" cy="3528392"/>
          </a:xfrm>
        </p:spPr>
        <p:txBody>
          <a:bodyPr>
            <a:normAutofit/>
          </a:bodyPr>
          <a:lstStyle/>
          <a:p>
            <a:pPr algn="l"/>
            <a:r>
              <a:rPr lang="en-GB" dirty="0" smtClean="0">
                <a:solidFill>
                  <a:schemeClr val="tx1"/>
                </a:solidFill>
              </a:rPr>
              <a:t>Miss </a:t>
            </a:r>
            <a:r>
              <a:rPr lang="en-GB" dirty="0" err="1" smtClean="0">
                <a:solidFill>
                  <a:schemeClr val="tx1"/>
                </a:solidFill>
              </a:rPr>
              <a:t>Steph</a:t>
            </a:r>
            <a:r>
              <a:rPr lang="en-GB" dirty="0" smtClean="0">
                <a:solidFill>
                  <a:schemeClr val="tx1"/>
                </a:solidFill>
              </a:rPr>
              <a:t> Scott – Year Group Lead</a:t>
            </a:r>
          </a:p>
          <a:p>
            <a:pPr algn="l"/>
            <a:r>
              <a:rPr lang="en-GB" dirty="0" smtClean="0">
                <a:solidFill>
                  <a:schemeClr val="tx1"/>
                </a:solidFill>
              </a:rPr>
              <a:t>Miss Anna Johnson– Year 4 </a:t>
            </a:r>
            <a:r>
              <a:rPr lang="en-GB" dirty="0" smtClean="0">
                <a:solidFill>
                  <a:schemeClr val="tx1"/>
                </a:solidFill>
              </a:rPr>
              <a:t>Teacher</a:t>
            </a:r>
          </a:p>
          <a:p>
            <a:pPr algn="l"/>
            <a:endParaRPr lang="en-GB" dirty="0" smtClean="0">
              <a:solidFill>
                <a:schemeClr val="tx1"/>
              </a:solidFill>
            </a:endParaRPr>
          </a:p>
          <a:p>
            <a:pPr algn="l"/>
            <a:r>
              <a:rPr lang="en-GB" u="sng" dirty="0" smtClean="0">
                <a:solidFill>
                  <a:schemeClr val="tx1"/>
                </a:solidFill>
              </a:rPr>
              <a:t>LSAs</a:t>
            </a:r>
          </a:p>
          <a:p>
            <a:pPr algn="l"/>
            <a:r>
              <a:rPr lang="en-GB" dirty="0" smtClean="0">
                <a:solidFill>
                  <a:schemeClr val="tx1"/>
                </a:solidFill>
              </a:rPr>
              <a:t>Mr Ranger, </a:t>
            </a:r>
            <a:r>
              <a:rPr lang="en-GB" dirty="0" err="1" smtClean="0">
                <a:solidFill>
                  <a:schemeClr val="tx1"/>
                </a:solidFill>
              </a:rPr>
              <a:t>Thoura</a:t>
            </a:r>
            <a:r>
              <a:rPr lang="en-GB" dirty="0" smtClean="0">
                <a:solidFill>
                  <a:schemeClr val="tx1"/>
                </a:solidFill>
              </a:rPr>
              <a:t>, </a:t>
            </a:r>
            <a:r>
              <a:rPr lang="en-GB" dirty="0" err="1" smtClean="0">
                <a:solidFill>
                  <a:schemeClr val="tx1"/>
                </a:solidFill>
              </a:rPr>
              <a:t>Liliana</a:t>
            </a:r>
            <a:r>
              <a:rPr lang="en-GB" dirty="0" smtClean="0">
                <a:solidFill>
                  <a:schemeClr val="tx1"/>
                </a:solidFill>
              </a:rPr>
              <a:t> and </a:t>
            </a:r>
            <a:r>
              <a:rPr lang="en-GB" dirty="0" err="1" smtClean="0">
                <a:solidFill>
                  <a:schemeClr val="tx1"/>
                </a:solidFill>
              </a:rPr>
              <a:t>Codie</a:t>
            </a:r>
            <a:endParaRPr lang="en-GB"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Pupil Premium</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Funding is given to schools for each child registered for pupil premium.</a:t>
            </a:r>
          </a:p>
          <a:p>
            <a:r>
              <a:rPr lang="en-GB" dirty="0" smtClean="0"/>
              <a:t>This funding enables us to support these pupils in any way necessary to improve their education.</a:t>
            </a:r>
          </a:p>
          <a:p>
            <a:r>
              <a:rPr lang="en-GB" dirty="0" smtClean="0"/>
              <a:t>This may include discounts for school trips, uniform and after-school clubs.</a:t>
            </a:r>
          </a:p>
          <a:p>
            <a:r>
              <a:rPr lang="en-GB" dirty="0" smtClean="0"/>
              <a:t>If you think you may be eligible to register your child as pupil premium, please speak to Carol </a:t>
            </a:r>
            <a:r>
              <a:rPr lang="en-GB" dirty="0" err="1" smtClean="0"/>
              <a:t>Mallett</a:t>
            </a:r>
            <a:r>
              <a:rPr lang="en-GB" dirty="0" smtClean="0"/>
              <a:t> (our family champion) or the office.</a:t>
            </a:r>
          </a:p>
          <a:p>
            <a:r>
              <a:rPr lang="en-GB" dirty="0" smtClean="0"/>
              <a:t>Further information about how to apply and how this funding is used at our school is on the website.</a:t>
            </a:r>
          </a:p>
        </p:txBody>
      </p:sp>
      <p:sp>
        <p:nvSpPr>
          <p:cNvPr id="4" name="TextBox 3"/>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smtClean="0">
                <a:solidFill>
                  <a:schemeClr val="bg1"/>
                </a:solidFill>
              </a:rPr>
              <a:t>Thrive		Enjoy		Achieve		Aspire</a:t>
            </a:r>
            <a:endParaRPr lang="en-GB" sz="1600" b="1" dirty="0">
              <a:solidFill>
                <a:schemeClr val="bg1"/>
              </a:solidFill>
            </a:endParaRPr>
          </a:p>
        </p:txBody>
      </p:sp>
      <p:pic>
        <p:nvPicPr>
          <p:cNvPr id="5" name="Picture 4" descr="logo 2.jpg"/>
          <p:cNvPicPr>
            <a:picLocks noChangeAspect="1"/>
          </p:cNvPicPr>
          <p:nvPr/>
        </p:nvPicPr>
        <p:blipFill>
          <a:blip r:embed="rId2" cstate="print"/>
          <a:stretch>
            <a:fillRect/>
          </a:stretch>
        </p:blipFill>
        <p:spPr>
          <a:xfrm>
            <a:off x="7382026" y="94320"/>
            <a:ext cx="1545950" cy="5263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1331640" y="2060848"/>
            <a:ext cx="6400800" cy="2952328"/>
          </a:xfrm>
        </p:spPr>
        <p:txBody>
          <a:bodyPr>
            <a:noAutofit/>
          </a:bodyPr>
          <a:lstStyle/>
          <a:p>
            <a:pPr algn="l">
              <a:buFont typeface="Arial" pitchFamily="34" charset="0"/>
              <a:buChar char="•"/>
            </a:pPr>
            <a:r>
              <a:rPr lang="en-GB" sz="2800" dirty="0" smtClean="0">
                <a:solidFill>
                  <a:schemeClr val="tx1"/>
                </a:solidFill>
              </a:rPr>
              <a:t>Each child has a protective hand. It lists 5 people they can go to if they are feeling sad or worried.</a:t>
            </a:r>
          </a:p>
          <a:p>
            <a:pPr algn="l">
              <a:buFont typeface="Arial" pitchFamily="34" charset="0"/>
              <a:buChar char="•"/>
            </a:pPr>
            <a:r>
              <a:rPr lang="en-GB" sz="2800" dirty="0" smtClean="0">
                <a:solidFill>
                  <a:schemeClr val="tx1"/>
                </a:solidFill>
              </a:rPr>
              <a:t>Each class also has a worry box – this is checked daily. </a:t>
            </a:r>
          </a:p>
          <a:p>
            <a:pPr algn="l">
              <a:buFont typeface="Arial" pitchFamily="34" charset="0"/>
              <a:buChar char="•"/>
            </a:pPr>
            <a:r>
              <a:rPr lang="en-GB" sz="2800" dirty="0" smtClean="0">
                <a:solidFill>
                  <a:schemeClr val="tx1"/>
                </a:solidFill>
              </a:rPr>
              <a:t>Our designated safeguarding lead is Alex Dixon.</a:t>
            </a:r>
            <a:endParaRPr lang="en-GB" sz="2800" dirty="0">
              <a:solidFill>
                <a:schemeClr val="tx1"/>
              </a:solidFill>
            </a:endParaRPr>
          </a:p>
          <a:p>
            <a:pPr algn="l"/>
            <a:endParaRPr lang="en-GB" sz="2800" dirty="0" smtClean="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Our Protective Hands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1331640" y="2060848"/>
            <a:ext cx="6400800" cy="2952328"/>
          </a:xfrm>
        </p:spPr>
        <p:txBody>
          <a:bodyPr>
            <a:noAutofit/>
          </a:bodyPr>
          <a:lstStyle/>
          <a:p>
            <a:pPr algn="l"/>
            <a:endParaRPr lang="en-GB" sz="2800" dirty="0" smtClean="0"/>
          </a:p>
          <a:p>
            <a:pPr algn="l">
              <a:buFont typeface="Arial" pitchFamily="34" charset="0"/>
              <a:buChar char="•"/>
            </a:pPr>
            <a:r>
              <a:rPr lang="en-GB" sz="2800" dirty="0" smtClean="0">
                <a:solidFill>
                  <a:schemeClr val="tx1"/>
                </a:solidFill>
              </a:rPr>
              <a:t>Encourage them to speak to an adult in school through use of their protective hand, the worry box in their class or by speaking directly to their teacher.</a:t>
            </a:r>
          </a:p>
          <a:p>
            <a:pPr algn="l">
              <a:buFont typeface="Arial" pitchFamily="34" charset="0"/>
              <a:buChar char="•"/>
            </a:pPr>
            <a:r>
              <a:rPr lang="en-GB" sz="2800" dirty="0" smtClean="0">
                <a:solidFill>
                  <a:schemeClr val="tx1"/>
                </a:solidFill>
              </a:rPr>
              <a:t>Make </a:t>
            </a:r>
            <a:r>
              <a:rPr lang="en-GB" sz="2800" dirty="0">
                <a:solidFill>
                  <a:schemeClr val="tx1"/>
                </a:solidFill>
              </a:rPr>
              <a:t>an </a:t>
            </a:r>
            <a:r>
              <a:rPr lang="en-GB" sz="2800" dirty="0" smtClean="0">
                <a:solidFill>
                  <a:schemeClr val="tx1"/>
                </a:solidFill>
              </a:rPr>
              <a:t>appointment through the office </a:t>
            </a:r>
            <a:r>
              <a:rPr lang="en-GB" sz="2800" dirty="0">
                <a:solidFill>
                  <a:schemeClr val="tx1"/>
                </a:solidFill>
              </a:rPr>
              <a:t>with your class teacher to voice your concerns. All worries will be taken seriously and investigated.</a:t>
            </a:r>
            <a:endParaRPr lang="en-GB" sz="2800" dirty="0" smtClean="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What to do if you think your child is being bullied:</a:t>
            </a:r>
            <a:endParaRPr lang="en-GB" dirty="0"/>
          </a:p>
        </p:txBody>
      </p:sp>
    </p:spTree>
    <p:extLst>
      <p:ext uri="{BB962C8B-B14F-4D97-AF65-F5344CB8AC3E}">
        <p14:creationId xmlns:p14="http://schemas.microsoft.com/office/powerpoint/2010/main" xmlns="" val="1503854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539552" y="1772816"/>
            <a:ext cx="8604448" cy="2952328"/>
          </a:xfrm>
        </p:spPr>
        <p:txBody>
          <a:bodyPr>
            <a:noAutofit/>
          </a:bodyPr>
          <a:lstStyle/>
          <a:p>
            <a:pPr algn="l">
              <a:buFont typeface="Arial" pitchFamily="34" charset="0"/>
              <a:buChar char="•"/>
            </a:pPr>
            <a:r>
              <a:rPr lang="en-GB" sz="2800" dirty="0" smtClean="0">
                <a:solidFill>
                  <a:schemeClr val="tx1"/>
                </a:solidFill>
              </a:rPr>
              <a:t>Good attendance – 97%</a:t>
            </a:r>
          </a:p>
          <a:p>
            <a:pPr algn="l">
              <a:buFont typeface="Arial" pitchFamily="34" charset="0"/>
              <a:buChar char="•"/>
            </a:pPr>
            <a:r>
              <a:rPr lang="en-GB" sz="2800" dirty="0" smtClean="0">
                <a:solidFill>
                  <a:schemeClr val="tx1"/>
                </a:solidFill>
              </a:rPr>
              <a:t>Correct uniform and PE kits.</a:t>
            </a:r>
          </a:p>
          <a:p>
            <a:pPr algn="l">
              <a:buFont typeface="Arial" pitchFamily="34" charset="0"/>
              <a:buChar char="•"/>
            </a:pPr>
            <a:r>
              <a:rPr lang="en-GB" sz="2800" dirty="0" smtClean="0">
                <a:solidFill>
                  <a:schemeClr val="tx1"/>
                </a:solidFill>
              </a:rPr>
              <a:t>Come to school prepared – water bottle and healthy snack</a:t>
            </a:r>
          </a:p>
          <a:p>
            <a:pPr algn="l">
              <a:buFont typeface="Arial" pitchFamily="34" charset="0"/>
              <a:buChar char="•"/>
            </a:pPr>
            <a:r>
              <a:rPr lang="en-GB" sz="2800" dirty="0" smtClean="0">
                <a:solidFill>
                  <a:schemeClr val="tx1"/>
                </a:solidFill>
              </a:rPr>
              <a:t>Reading journals in school every day</a:t>
            </a:r>
          </a:p>
          <a:p>
            <a:pPr algn="l">
              <a:buFont typeface="Arial" pitchFamily="34" charset="0"/>
              <a:buChar char="•"/>
            </a:pPr>
            <a:r>
              <a:rPr lang="en-GB" sz="2800" dirty="0" smtClean="0">
                <a:solidFill>
                  <a:schemeClr val="tx1"/>
                </a:solidFill>
              </a:rPr>
              <a:t>Read at home 5 times a week – journal signed by adults.</a:t>
            </a:r>
          </a:p>
          <a:p>
            <a:pPr algn="l">
              <a:buFont typeface="Arial" pitchFamily="34" charset="0"/>
              <a:buChar char="•"/>
            </a:pPr>
            <a:r>
              <a:rPr lang="en-GB" sz="2800" dirty="0" smtClean="0">
                <a:solidFill>
                  <a:schemeClr val="tx1"/>
                </a:solidFill>
              </a:rPr>
              <a:t>Practise spellings and maths fluency facts at home daily.</a:t>
            </a:r>
          </a:p>
          <a:p>
            <a:pPr algn="l">
              <a:buFont typeface="Arial" pitchFamily="34" charset="0"/>
              <a:buChar char="•"/>
            </a:pPr>
            <a:endParaRPr lang="en-GB" sz="28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Our expectations</a:t>
            </a:r>
            <a:endParaRPr lang="en-GB" dirty="0"/>
          </a:p>
        </p:txBody>
      </p:sp>
    </p:spTree>
    <p:extLst>
      <p:ext uri="{BB962C8B-B14F-4D97-AF65-F5344CB8AC3E}">
        <p14:creationId xmlns:p14="http://schemas.microsoft.com/office/powerpoint/2010/main" xmlns="" val="1876198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539552" y="1772816"/>
            <a:ext cx="8604448" cy="2952328"/>
          </a:xfrm>
        </p:spPr>
        <p:txBody>
          <a:bodyPr>
            <a:noAutofit/>
          </a:bodyPr>
          <a:lstStyle/>
          <a:p>
            <a:pPr algn="l">
              <a:buFont typeface="Arial" pitchFamily="34" charset="0"/>
              <a:buChar char="•"/>
            </a:pPr>
            <a:r>
              <a:rPr lang="en-GB" sz="2800" dirty="0" smtClean="0">
                <a:solidFill>
                  <a:schemeClr val="tx1"/>
                </a:solidFill>
              </a:rPr>
              <a:t>Home learning suggestions will go </a:t>
            </a:r>
            <a:r>
              <a:rPr lang="en-GB" sz="2800" dirty="0" smtClean="0">
                <a:solidFill>
                  <a:schemeClr val="tx1"/>
                </a:solidFill>
              </a:rPr>
              <a:t>onto the website each half term.</a:t>
            </a:r>
            <a:endParaRPr lang="en-GB" sz="2800" dirty="0" smtClean="0">
              <a:solidFill>
                <a:schemeClr val="tx1"/>
              </a:solidFill>
            </a:endParaRPr>
          </a:p>
          <a:p>
            <a:pPr algn="l">
              <a:buFont typeface="Arial" pitchFamily="34" charset="0"/>
              <a:buChar char="•"/>
            </a:pPr>
            <a:r>
              <a:rPr lang="en-GB" sz="2800" dirty="0" smtClean="0">
                <a:solidFill>
                  <a:schemeClr val="tx1"/>
                </a:solidFill>
              </a:rPr>
              <a:t>These are optional but celebrated in class.</a:t>
            </a:r>
          </a:p>
          <a:p>
            <a:pPr algn="l">
              <a:buFont typeface="Arial" pitchFamily="34" charset="0"/>
              <a:buChar char="•"/>
            </a:pPr>
            <a:r>
              <a:rPr lang="en-GB" sz="2800" dirty="0" smtClean="0">
                <a:solidFill>
                  <a:schemeClr val="tx1"/>
                </a:solidFill>
              </a:rPr>
              <a:t>One ‘winner’ chosen per class each half term and celebrated in a home learning whole school assembly.</a:t>
            </a:r>
          </a:p>
          <a:p>
            <a:pPr algn="l">
              <a:buFont typeface="Arial" pitchFamily="34" charset="0"/>
              <a:buChar char="•"/>
            </a:pPr>
            <a:r>
              <a:rPr lang="en-GB" sz="2800" dirty="0" smtClean="0">
                <a:solidFill>
                  <a:schemeClr val="tx1"/>
                </a:solidFill>
              </a:rPr>
              <a:t>At our school, we don’t have weekly ‘homework’ but we do expect children to read at home every day, practise their spellings and practise their fluency facts.</a:t>
            </a:r>
            <a:endParaRPr lang="en-GB" sz="28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Home Learning</a:t>
            </a:r>
            <a:endParaRPr lang="en-GB" dirty="0"/>
          </a:p>
        </p:txBody>
      </p:sp>
    </p:spTree>
    <p:extLst>
      <p:ext uri="{BB962C8B-B14F-4D97-AF65-F5344CB8AC3E}">
        <p14:creationId xmlns:p14="http://schemas.microsoft.com/office/powerpoint/2010/main" xmlns="" val="1876198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857224" y="1772816"/>
            <a:ext cx="6875216" cy="2952328"/>
          </a:xfrm>
        </p:spPr>
        <p:txBody>
          <a:bodyPr>
            <a:noAutofit/>
          </a:bodyPr>
          <a:lstStyle/>
          <a:p>
            <a:pPr algn="l">
              <a:buFont typeface="Arial" pitchFamily="34" charset="0"/>
              <a:buChar char="•"/>
            </a:pPr>
            <a:r>
              <a:rPr lang="en-GB" sz="2400" dirty="0" smtClean="0">
                <a:solidFill>
                  <a:schemeClr val="tx1"/>
                </a:solidFill>
              </a:rPr>
              <a:t>Black/Grey trousers/skirt.</a:t>
            </a:r>
          </a:p>
          <a:p>
            <a:pPr algn="l">
              <a:buFont typeface="Arial" pitchFamily="34" charset="0"/>
              <a:buChar char="•"/>
            </a:pPr>
            <a:r>
              <a:rPr lang="en-GB" sz="2400" dirty="0" smtClean="0">
                <a:solidFill>
                  <a:schemeClr val="tx1"/>
                </a:solidFill>
              </a:rPr>
              <a:t>Black shoes</a:t>
            </a:r>
          </a:p>
          <a:p>
            <a:pPr algn="l">
              <a:buFont typeface="Arial" pitchFamily="34" charset="0"/>
              <a:buChar char="•"/>
            </a:pPr>
            <a:r>
              <a:rPr lang="en-GB" sz="2400" dirty="0" smtClean="0">
                <a:solidFill>
                  <a:schemeClr val="tx1"/>
                </a:solidFill>
              </a:rPr>
              <a:t>White or blue shirt/polo</a:t>
            </a:r>
          </a:p>
          <a:p>
            <a:pPr algn="l">
              <a:buFont typeface="Arial" pitchFamily="34" charset="0"/>
              <a:buChar char="•"/>
            </a:pPr>
            <a:r>
              <a:rPr lang="en-GB" sz="2400" dirty="0" smtClean="0">
                <a:solidFill>
                  <a:schemeClr val="tx1"/>
                </a:solidFill>
              </a:rPr>
              <a:t>Navy blue cardigan/jumper</a:t>
            </a:r>
          </a:p>
          <a:p>
            <a:pPr algn="l">
              <a:buFont typeface="Arial" pitchFamily="34" charset="0"/>
              <a:buChar char="•"/>
            </a:pPr>
            <a:r>
              <a:rPr lang="en-GB" sz="2400" dirty="0" smtClean="0">
                <a:solidFill>
                  <a:schemeClr val="tx1"/>
                </a:solidFill>
              </a:rPr>
              <a:t>No bracelets/necklaces/rings </a:t>
            </a:r>
          </a:p>
          <a:p>
            <a:pPr algn="l">
              <a:buFont typeface="Arial" pitchFamily="34" charset="0"/>
              <a:buChar char="•"/>
            </a:pPr>
            <a:r>
              <a:rPr lang="en-GB" sz="2400" dirty="0" smtClean="0">
                <a:solidFill>
                  <a:schemeClr val="tx1"/>
                </a:solidFill>
              </a:rPr>
              <a:t>Earrings must be studs, not hooped.</a:t>
            </a:r>
          </a:p>
          <a:p>
            <a:pPr algn="l"/>
            <a:endParaRPr lang="en-GB" sz="2400" dirty="0" smtClean="0">
              <a:solidFill>
                <a:schemeClr val="tx1"/>
              </a:solidFill>
            </a:endParaRPr>
          </a:p>
          <a:p>
            <a:pPr algn="l"/>
            <a:endParaRPr lang="en-GB" sz="2400" dirty="0" smtClean="0">
              <a:solidFill>
                <a:schemeClr val="tx1"/>
              </a:solidFill>
            </a:endParaRPr>
          </a:p>
          <a:p>
            <a:pPr algn="l">
              <a:buFont typeface="Arial" pitchFamily="34" charset="0"/>
              <a:buChar char="•"/>
            </a:pPr>
            <a:endParaRPr lang="en-GB" sz="2400" dirty="0" smtClean="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Uniform</a:t>
            </a:r>
            <a:endParaRPr lang="en-GB" dirty="0"/>
          </a:p>
        </p:txBody>
      </p:sp>
      <p:pic>
        <p:nvPicPr>
          <p:cNvPr id="8" name="Picture 7" descr="Screen Shot 2015-08-28 at 12.10.50.png"/>
          <p:cNvPicPr>
            <a:picLocks noChangeAspect="1"/>
          </p:cNvPicPr>
          <p:nvPr/>
        </p:nvPicPr>
        <p:blipFill>
          <a:blip r:embed="rId4" cstate="print"/>
          <a:stretch>
            <a:fillRect/>
          </a:stretch>
        </p:blipFill>
        <p:spPr>
          <a:xfrm>
            <a:off x="7402034" y="4509120"/>
            <a:ext cx="1741966" cy="1578044"/>
          </a:xfrm>
          <a:prstGeom prst="rect">
            <a:avLst/>
          </a:prstGeom>
        </p:spPr>
      </p:pic>
      <p:pic>
        <p:nvPicPr>
          <p:cNvPr id="11" name="Picture 10" descr="Screen Shot 2015-08-28 at 12.11.42.png"/>
          <p:cNvPicPr>
            <a:picLocks noChangeAspect="1"/>
          </p:cNvPicPr>
          <p:nvPr/>
        </p:nvPicPr>
        <p:blipFill>
          <a:blip r:embed="rId5" cstate="print"/>
          <a:stretch>
            <a:fillRect/>
          </a:stretch>
        </p:blipFill>
        <p:spPr>
          <a:xfrm>
            <a:off x="6000760" y="1285860"/>
            <a:ext cx="1785950" cy="1593966"/>
          </a:xfrm>
          <a:prstGeom prst="rect">
            <a:avLst/>
          </a:prstGeom>
        </p:spPr>
      </p:pic>
      <p:pic>
        <p:nvPicPr>
          <p:cNvPr id="13" name="Picture 12" descr="Screen Shot 2015-08-28 at 12.09.47.png"/>
          <p:cNvPicPr>
            <a:picLocks noChangeAspect="1"/>
          </p:cNvPicPr>
          <p:nvPr/>
        </p:nvPicPr>
        <p:blipFill>
          <a:blip r:embed="rId6" cstate="print"/>
          <a:stretch>
            <a:fillRect/>
          </a:stretch>
        </p:blipFill>
        <p:spPr>
          <a:xfrm>
            <a:off x="7358050" y="2643182"/>
            <a:ext cx="1785950" cy="1622678"/>
          </a:xfrm>
          <a:prstGeom prst="rect">
            <a:avLst/>
          </a:prstGeom>
        </p:spPr>
      </p:pic>
      <p:sp>
        <p:nvSpPr>
          <p:cNvPr id="14" name="TextBox 13"/>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857224" y="1772816"/>
            <a:ext cx="6875216" cy="2952328"/>
          </a:xfrm>
        </p:spPr>
        <p:txBody>
          <a:bodyPr>
            <a:noAutofit/>
          </a:bodyPr>
          <a:lstStyle/>
          <a:p>
            <a:pPr algn="l">
              <a:buFont typeface="Arial" pitchFamily="34" charset="0"/>
              <a:buChar char="•"/>
            </a:pPr>
            <a:r>
              <a:rPr lang="en-GB" sz="2400" dirty="0" smtClean="0">
                <a:solidFill>
                  <a:schemeClr val="tx1"/>
                </a:solidFill>
              </a:rPr>
              <a:t>Navy blue or black trousers/shorts</a:t>
            </a:r>
          </a:p>
          <a:p>
            <a:pPr algn="l">
              <a:buFont typeface="Arial" pitchFamily="34" charset="0"/>
              <a:buChar char="•"/>
            </a:pPr>
            <a:r>
              <a:rPr lang="en-GB" sz="2400" dirty="0" smtClean="0">
                <a:solidFill>
                  <a:schemeClr val="tx1"/>
                </a:solidFill>
              </a:rPr>
              <a:t>Blue or white plain t-shirt (or GL logo)</a:t>
            </a:r>
          </a:p>
          <a:p>
            <a:pPr algn="l">
              <a:buFont typeface="Arial" pitchFamily="34" charset="0"/>
              <a:buChar char="•"/>
            </a:pPr>
            <a:r>
              <a:rPr lang="en-GB" sz="2400" dirty="0" smtClean="0">
                <a:solidFill>
                  <a:schemeClr val="tx1"/>
                </a:solidFill>
              </a:rPr>
              <a:t>Trainers suitable for outdoor wear</a:t>
            </a:r>
          </a:p>
          <a:p>
            <a:pPr algn="l">
              <a:buFont typeface="Arial" pitchFamily="34" charset="0"/>
              <a:buChar char="•"/>
            </a:pPr>
            <a:r>
              <a:rPr lang="en-GB" sz="2400" dirty="0" smtClean="0">
                <a:solidFill>
                  <a:schemeClr val="tx1"/>
                </a:solidFill>
              </a:rPr>
              <a:t>Long hair tied up.</a:t>
            </a:r>
          </a:p>
          <a:p>
            <a:pPr algn="l">
              <a:buFont typeface="Arial" pitchFamily="34" charset="0"/>
              <a:buChar char="•"/>
            </a:pPr>
            <a:r>
              <a:rPr lang="en-GB" sz="2400" dirty="0" smtClean="0">
                <a:solidFill>
                  <a:schemeClr val="tx1"/>
                </a:solidFill>
              </a:rPr>
              <a:t>Earrings covered up/removed.</a:t>
            </a:r>
          </a:p>
          <a:p>
            <a:pPr algn="l">
              <a:buFont typeface="Arial" pitchFamily="34" charset="0"/>
              <a:buChar char="•"/>
            </a:pPr>
            <a:r>
              <a:rPr lang="en-GB" sz="2400" dirty="0" smtClean="0">
                <a:solidFill>
                  <a:schemeClr val="tx1"/>
                </a:solidFill>
              </a:rPr>
              <a:t>Children must wear their PE kit on PE days (rather than changing in school</a:t>
            </a:r>
            <a:r>
              <a:rPr lang="en-GB" sz="2400" dirty="0" smtClean="0">
                <a:solidFill>
                  <a:schemeClr val="tx1"/>
                </a:solidFill>
              </a:rPr>
              <a:t>).</a:t>
            </a:r>
          </a:p>
          <a:p>
            <a:pPr algn="l">
              <a:buFont typeface="Arial" pitchFamily="34" charset="0"/>
              <a:buChar char="•"/>
            </a:pPr>
            <a:endParaRPr lang="en-GB" sz="2400" dirty="0" smtClean="0">
              <a:solidFill>
                <a:schemeClr val="tx1"/>
              </a:solidFill>
            </a:endParaRPr>
          </a:p>
          <a:p>
            <a:pPr algn="l">
              <a:buFont typeface="Arial" pitchFamily="34" charset="0"/>
              <a:buChar char="•"/>
            </a:pPr>
            <a:r>
              <a:rPr lang="en-GB" sz="2400" dirty="0" smtClean="0">
                <a:solidFill>
                  <a:schemeClr val="tx1"/>
                </a:solidFill>
              </a:rPr>
              <a:t>Swimming is on a Wednesday</a:t>
            </a:r>
            <a:endParaRPr lang="en-GB" sz="2400" dirty="0" smtClean="0">
              <a:solidFill>
                <a:schemeClr val="tx1"/>
              </a:solidFill>
            </a:endParaRPr>
          </a:p>
          <a:p>
            <a:pPr algn="l"/>
            <a:endParaRPr lang="en-GB" sz="2400" dirty="0" smtClean="0">
              <a:solidFill>
                <a:schemeClr val="tx1"/>
              </a:solidFill>
            </a:endParaRPr>
          </a:p>
          <a:p>
            <a:pPr algn="l"/>
            <a:endParaRPr lang="en-GB" sz="2400" dirty="0" smtClean="0">
              <a:solidFill>
                <a:schemeClr val="tx1"/>
              </a:solidFill>
            </a:endParaRPr>
          </a:p>
          <a:p>
            <a:pPr algn="l">
              <a:buFont typeface="Arial" pitchFamily="34" charset="0"/>
              <a:buChar char="•"/>
            </a:pPr>
            <a:endParaRPr lang="en-GB" sz="2400" dirty="0" smtClean="0">
              <a:solidFill>
                <a:schemeClr val="tx1"/>
              </a:solidFill>
            </a:endParaRPr>
          </a:p>
        </p:txBody>
      </p:sp>
      <p:sp>
        <p:nvSpPr>
          <p:cNvPr id="10" name="Title 9"/>
          <p:cNvSpPr>
            <a:spLocks noGrp="1"/>
          </p:cNvSpPr>
          <p:nvPr>
            <p:ph type="ctrTitle"/>
          </p:nvPr>
        </p:nvSpPr>
        <p:spPr>
          <a:xfrm>
            <a:off x="755576" y="548681"/>
            <a:ext cx="7772400" cy="1152128"/>
          </a:xfrm>
        </p:spPr>
        <p:txBody>
          <a:bodyPr/>
          <a:lstStyle/>
          <a:p>
            <a:r>
              <a:rPr lang="en-GB" dirty="0" smtClean="0"/>
              <a:t>PE Uniform</a:t>
            </a:r>
            <a:endParaRPr lang="en-GB" dirty="0"/>
          </a:p>
        </p:txBody>
      </p:sp>
      <p:pic>
        <p:nvPicPr>
          <p:cNvPr id="7" name="Picture 6" descr="Screen Shot 2015-08-28 at 12.13.25.png"/>
          <p:cNvPicPr>
            <a:picLocks noChangeAspect="1"/>
          </p:cNvPicPr>
          <p:nvPr/>
        </p:nvPicPr>
        <p:blipFill>
          <a:blip r:embed="rId4" cstate="print"/>
          <a:stretch>
            <a:fillRect/>
          </a:stretch>
        </p:blipFill>
        <p:spPr>
          <a:xfrm>
            <a:off x="7596336" y="3501008"/>
            <a:ext cx="1220162" cy="1721300"/>
          </a:xfrm>
          <a:prstGeom prst="rect">
            <a:avLst/>
          </a:prstGeom>
        </p:spPr>
      </p:pic>
      <p:pic>
        <p:nvPicPr>
          <p:cNvPr id="12" name="Picture 11" descr="Screen Shot 2015-08-28 at 12.14.04.png"/>
          <p:cNvPicPr>
            <a:picLocks noChangeAspect="1"/>
          </p:cNvPicPr>
          <p:nvPr/>
        </p:nvPicPr>
        <p:blipFill>
          <a:blip r:embed="rId5" cstate="print"/>
          <a:stretch>
            <a:fillRect/>
          </a:stretch>
        </p:blipFill>
        <p:spPr>
          <a:xfrm>
            <a:off x="7143768" y="1857364"/>
            <a:ext cx="1318175" cy="1207859"/>
          </a:xfrm>
          <a:prstGeom prst="rect">
            <a:avLst/>
          </a:prstGeom>
        </p:spPr>
      </p:pic>
      <p:sp>
        <p:nvSpPr>
          <p:cNvPr id="14" name="TextBox 13"/>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500034" y="1844824"/>
            <a:ext cx="8001056" cy="4013068"/>
          </a:xfrm>
        </p:spPr>
        <p:txBody>
          <a:bodyPr>
            <a:noAutofit/>
          </a:bodyPr>
          <a:lstStyle/>
          <a:p>
            <a:pPr algn="l">
              <a:buFont typeface="Arial" pitchFamily="34" charset="0"/>
              <a:buChar char="•"/>
            </a:pPr>
            <a:r>
              <a:rPr lang="en-GB" sz="2400" dirty="0" smtClean="0">
                <a:solidFill>
                  <a:schemeClr val="tx1"/>
                </a:solidFill>
              </a:rPr>
              <a:t>Maths fluency facts (like times tables or number bonds) that your child should know ‘by heart’.</a:t>
            </a:r>
          </a:p>
          <a:p>
            <a:pPr algn="l">
              <a:buFont typeface="Arial" pitchFamily="34" charset="0"/>
              <a:buChar char="•"/>
            </a:pPr>
            <a:r>
              <a:rPr lang="en-GB" sz="2400" dirty="0" smtClean="0">
                <a:solidFill>
                  <a:schemeClr val="tx1"/>
                </a:solidFill>
              </a:rPr>
              <a:t>Fluency facts should be practised daily at home.</a:t>
            </a:r>
          </a:p>
          <a:p>
            <a:pPr algn="l">
              <a:buFont typeface="Arial" pitchFamily="34" charset="0"/>
              <a:buChar char="•"/>
            </a:pPr>
            <a:r>
              <a:rPr lang="en-GB" sz="2400" dirty="0" smtClean="0">
                <a:solidFill>
                  <a:schemeClr val="tx1"/>
                </a:solidFill>
              </a:rPr>
              <a:t>These will be shared each half term on </a:t>
            </a:r>
            <a:r>
              <a:rPr lang="en-GB" sz="2400" dirty="0" smtClean="0">
                <a:solidFill>
                  <a:schemeClr val="tx1"/>
                </a:solidFill>
              </a:rPr>
              <a:t>the website and </a:t>
            </a:r>
            <a:r>
              <a:rPr lang="en-GB" sz="2400" dirty="0" smtClean="0">
                <a:solidFill>
                  <a:schemeClr val="tx1"/>
                </a:solidFill>
              </a:rPr>
              <a:t>tested weekly (in a similar way to spellings)</a:t>
            </a:r>
          </a:p>
          <a:p>
            <a:pPr algn="l">
              <a:buFont typeface="Arial" pitchFamily="34" charset="0"/>
              <a:buChar char="•"/>
            </a:pPr>
            <a:r>
              <a:rPr lang="en-GB" sz="2400" dirty="0" smtClean="0">
                <a:solidFill>
                  <a:schemeClr val="tx1"/>
                </a:solidFill>
              </a:rPr>
              <a:t>Practise your maths facts by playing games, making posters and testing your child. </a:t>
            </a:r>
          </a:p>
          <a:p>
            <a:pPr algn="l">
              <a:buFont typeface="Arial" pitchFamily="34" charset="0"/>
              <a:buChar char="•"/>
            </a:pPr>
            <a:r>
              <a:rPr lang="en-GB" sz="2400" dirty="0" smtClean="0">
                <a:solidFill>
                  <a:schemeClr val="tx1"/>
                </a:solidFill>
              </a:rPr>
              <a:t>Children will be given a TT </a:t>
            </a:r>
            <a:r>
              <a:rPr lang="en-GB" sz="2400" dirty="0" err="1" smtClean="0">
                <a:solidFill>
                  <a:schemeClr val="tx1"/>
                </a:solidFill>
              </a:rPr>
              <a:t>Rockstars</a:t>
            </a:r>
            <a:r>
              <a:rPr lang="en-GB" sz="2400" dirty="0" smtClean="0">
                <a:solidFill>
                  <a:schemeClr val="tx1"/>
                </a:solidFill>
              </a:rPr>
              <a:t> and a </a:t>
            </a:r>
            <a:r>
              <a:rPr lang="en-GB" sz="2400" dirty="0" err="1" smtClean="0">
                <a:solidFill>
                  <a:schemeClr val="tx1"/>
                </a:solidFill>
              </a:rPr>
              <a:t>Doodlemaths</a:t>
            </a:r>
            <a:r>
              <a:rPr lang="en-GB" sz="2400" dirty="0" smtClean="0">
                <a:solidFill>
                  <a:schemeClr val="tx1"/>
                </a:solidFill>
              </a:rPr>
              <a:t> log in. This is a good way to practise times tables and other maths skills at home. Aim for 10 minutes a day, every day. </a:t>
            </a:r>
          </a:p>
          <a:p>
            <a:pPr algn="l">
              <a:buFont typeface="Arial" pitchFamily="34" charset="0"/>
              <a:buChar char="•"/>
            </a:pPr>
            <a:endParaRPr lang="en-GB" sz="2400" dirty="0" smtClean="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Maths fluency facts, </a:t>
            </a:r>
            <a:r>
              <a:rPr lang="en-GB" dirty="0" err="1" smtClean="0"/>
              <a:t>TTRockstars</a:t>
            </a:r>
            <a:r>
              <a:rPr lang="en-GB" dirty="0" smtClean="0"/>
              <a:t> and </a:t>
            </a:r>
            <a:r>
              <a:rPr lang="en-GB" dirty="0" err="1" smtClean="0"/>
              <a:t>Doodlemaths</a:t>
            </a:r>
            <a:endParaRPr lang="en-GB" dirty="0"/>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500034" y="1844824"/>
            <a:ext cx="8001056" cy="4013068"/>
          </a:xfrm>
        </p:spPr>
        <p:txBody>
          <a:bodyPr>
            <a:noAutofit/>
          </a:bodyPr>
          <a:lstStyle/>
          <a:p>
            <a:pPr algn="l">
              <a:buFont typeface="Arial" pitchFamily="34" charset="0"/>
              <a:buChar char="•"/>
            </a:pPr>
            <a:r>
              <a:rPr lang="en-GB" sz="2400" dirty="0" smtClean="0">
                <a:solidFill>
                  <a:schemeClr val="tx1"/>
                </a:solidFill>
              </a:rPr>
              <a:t>The spellings for each half term will be shared on the website.</a:t>
            </a:r>
            <a:endParaRPr lang="en-GB" sz="2400" dirty="0" smtClean="0">
              <a:solidFill>
                <a:schemeClr val="tx1"/>
              </a:solidFill>
            </a:endParaRPr>
          </a:p>
          <a:p>
            <a:pPr algn="l">
              <a:buFont typeface="Arial" pitchFamily="34" charset="0"/>
              <a:buChar char="•"/>
            </a:pPr>
            <a:r>
              <a:rPr lang="en-GB" sz="2400" dirty="0" smtClean="0">
                <a:solidFill>
                  <a:schemeClr val="tx1"/>
                </a:solidFill>
              </a:rPr>
              <a:t>You will also be given a log in for </a:t>
            </a:r>
            <a:r>
              <a:rPr lang="en-GB" sz="2400" dirty="0" smtClean="0">
                <a:solidFill>
                  <a:schemeClr val="tx1"/>
                </a:solidFill>
                <a:hlinkClick r:id="rId4"/>
              </a:rPr>
              <a:t>Spelling Frame</a:t>
            </a:r>
            <a:endParaRPr lang="en-GB" sz="2400" dirty="0" smtClean="0">
              <a:solidFill>
                <a:schemeClr val="tx1"/>
              </a:solidFill>
            </a:endParaRPr>
          </a:p>
          <a:p>
            <a:pPr algn="l">
              <a:buFont typeface="Arial" pitchFamily="34" charset="0"/>
              <a:buChar char="•"/>
            </a:pPr>
            <a:r>
              <a:rPr lang="en-GB" sz="2400" dirty="0" smtClean="0">
                <a:solidFill>
                  <a:schemeClr val="tx1"/>
                </a:solidFill>
              </a:rPr>
              <a:t>On Spelling Frame, you can play games and practise tests using the spellings you have been given on Google Classroom.</a:t>
            </a:r>
          </a:p>
          <a:p>
            <a:pPr algn="l">
              <a:buFont typeface="Arial" pitchFamily="34" charset="0"/>
              <a:buChar char="•"/>
            </a:pPr>
            <a:r>
              <a:rPr lang="en-GB" sz="2400" dirty="0" smtClean="0">
                <a:solidFill>
                  <a:schemeClr val="tx1"/>
                </a:solidFill>
              </a:rPr>
              <a:t>Spellings should be practised at home daily.</a:t>
            </a:r>
          </a:p>
          <a:p>
            <a:pPr algn="l">
              <a:buFont typeface="Arial" pitchFamily="34" charset="0"/>
              <a:buChar char="•"/>
            </a:pPr>
            <a:r>
              <a:rPr lang="en-GB" sz="2400" dirty="0" smtClean="0">
                <a:solidFill>
                  <a:schemeClr val="tx1"/>
                </a:solidFill>
              </a:rPr>
              <a:t>Spellings from previous weeks should also continue to be practised so that the spellings become part of </a:t>
            </a:r>
            <a:r>
              <a:rPr lang="en-GB" sz="2400" dirty="0" err="1" smtClean="0">
                <a:solidFill>
                  <a:schemeClr val="tx1"/>
                </a:solidFill>
              </a:rPr>
              <a:t>childrens</a:t>
            </a:r>
            <a:r>
              <a:rPr lang="en-GB" sz="2400" dirty="0" smtClean="0">
                <a:solidFill>
                  <a:schemeClr val="tx1"/>
                </a:solidFill>
              </a:rPr>
              <a:t>’ long term memory rather than being forgotten within a few weeks.</a:t>
            </a:r>
          </a:p>
          <a:p>
            <a:pPr algn="l">
              <a:buFont typeface="Arial" pitchFamily="34" charset="0"/>
              <a:buChar char="•"/>
            </a:pPr>
            <a:endParaRPr lang="en-GB" sz="2400" dirty="0" smtClean="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Spellings</a:t>
            </a:r>
            <a:endParaRPr lang="en-GB" dirty="0"/>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algn="l">
              <a:buFont typeface="Arial" pitchFamily="34" charset="0"/>
              <a:buChar char="•"/>
            </a:pPr>
            <a:r>
              <a:rPr lang="en-GB" sz="2800" dirty="0" smtClean="0">
                <a:solidFill>
                  <a:schemeClr val="tx1"/>
                </a:solidFill>
              </a:rPr>
              <a:t>Working with numbers that have up to 4 or 5 digits.</a:t>
            </a:r>
          </a:p>
          <a:p>
            <a:pPr algn="l">
              <a:buFont typeface="Arial" pitchFamily="34" charset="0"/>
              <a:buChar char="•"/>
            </a:pPr>
            <a:r>
              <a:rPr lang="en-GB" sz="2800" dirty="0" smtClean="0">
                <a:solidFill>
                  <a:schemeClr val="tx1"/>
                </a:solidFill>
              </a:rPr>
              <a:t>Developing fluency with our written methods.</a:t>
            </a:r>
          </a:p>
          <a:p>
            <a:pPr algn="l">
              <a:buFont typeface="Arial" pitchFamily="34" charset="0"/>
              <a:buChar char="•"/>
            </a:pPr>
            <a:r>
              <a:rPr lang="en-GB" sz="2800" dirty="0" smtClean="0">
                <a:solidFill>
                  <a:schemeClr val="tx1"/>
                </a:solidFill>
              </a:rPr>
              <a:t>All times tables and addition facts should be fluent.</a:t>
            </a:r>
          </a:p>
          <a:p>
            <a:pPr algn="l">
              <a:buFont typeface="Arial" pitchFamily="34" charset="0"/>
              <a:buChar char="•"/>
            </a:pPr>
            <a:r>
              <a:rPr lang="en-GB" sz="2800" dirty="0" smtClean="0">
                <a:solidFill>
                  <a:schemeClr val="tx1"/>
                </a:solidFill>
              </a:rPr>
              <a:t>Beginning to use numbers with up to 2 decimal places.</a:t>
            </a:r>
          </a:p>
          <a:p>
            <a:pPr algn="l">
              <a:buFont typeface="Arial" pitchFamily="34" charset="0"/>
              <a:buChar char="•"/>
            </a:pPr>
            <a:r>
              <a:rPr lang="en-GB" sz="2800" dirty="0" smtClean="0">
                <a:solidFill>
                  <a:schemeClr val="tx1"/>
                </a:solidFill>
              </a:rPr>
              <a:t>Using fractions and decimals to solve problems.</a:t>
            </a:r>
          </a:p>
          <a:p>
            <a:pPr algn="l">
              <a:buFont typeface="Arial" pitchFamily="34" charset="0"/>
              <a:buChar char="•"/>
            </a:pPr>
            <a:r>
              <a:rPr lang="en-GB" sz="2800" dirty="0" smtClean="0">
                <a:solidFill>
                  <a:schemeClr val="tx1"/>
                </a:solidFill>
              </a:rPr>
              <a:t>Should be fluent in telling the time.</a:t>
            </a:r>
          </a:p>
          <a:p>
            <a:pPr algn="l">
              <a:buFont typeface="Arial" pitchFamily="34" charset="0"/>
              <a:buChar char="•"/>
            </a:pPr>
            <a:r>
              <a:rPr lang="en-GB" sz="2800" dirty="0" smtClean="0">
                <a:solidFill>
                  <a:schemeClr val="tx1"/>
                </a:solidFill>
              </a:rPr>
              <a:t>Times tables are a key priority in year 4 and should be practised daily.</a:t>
            </a:r>
          </a:p>
        </p:txBody>
      </p:sp>
      <p:sp>
        <p:nvSpPr>
          <p:cNvPr id="10" name="Title 9"/>
          <p:cNvSpPr>
            <a:spLocks noGrp="1"/>
          </p:cNvSpPr>
          <p:nvPr>
            <p:ph type="ctrTitle"/>
          </p:nvPr>
        </p:nvSpPr>
        <p:spPr>
          <a:xfrm>
            <a:off x="755576" y="548681"/>
            <a:ext cx="7772400" cy="1224136"/>
          </a:xfrm>
        </p:spPr>
        <p:txBody>
          <a:bodyPr/>
          <a:lstStyle/>
          <a:p>
            <a:r>
              <a:rPr lang="en-GB" dirty="0" smtClean="0"/>
              <a:t>Expectations – Year 4 Maths</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476672"/>
            <a:ext cx="7772400" cy="1470025"/>
          </a:xfrm>
        </p:spPr>
        <p:txBody>
          <a:bodyPr/>
          <a:lstStyle/>
          <a:p>
            <a:r>
              <a:rPr lang="en-GB" dirty="0" smtClean="0"/>
              <a:t>Key Adults in our school</a:t>
            </a:r>
            <a:endParaRPr lang="en-GB" dirty="0"/>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899592" y="1772816"/>
            <a:ext cx="6984776" cy="3528392"/>
          </a:xfrm>
        </p:spPr>
        <p:txBody>
          <a:bodyPr>
            <a:normAutofit/>
          </a:bodyPr>
          <a:lstStyle/>
          <a:p>
            <a:pPr algn="l"/>
            <a:r>
              <a:rPr lang="en-GB" dirty="0" smtClean="0">
                <a:solidFill>
                  <a:schemeClr val="tx1"/>
                </a:solidFill>
              </a:rPr>
              <a:t>Mr Talbot– Executive </a:t>
            </a:r>
            <a:r>
              <a:rPr lang="en-GB" dirty="0" err="1" smtClean="0">
                <a:solidFill>
                  <a:schemeClr val="tx1"/>
                </a:solidFill>
              </a:rPr>
              <a:t>Headteacher</a:t>
            </a:r>
            <a:endParaRPr lang="en-GB" dirty="0" smtClean="0">
              <a:solidFill>
                <a:schemeClr val="tx1"/>
              </a:solidFill>
            </a:endParaRPr>
          </a:p>
          <a:p>
            <a:pPr algn="l"/>
            <a:r>
              <a:rPr lang="en-GB" dirty="0" smtClean="0">
                <a:solidFill>
                  <a:schemeClr val="tx1"/>
                </a:solidFill>
              </a:rPr>
              <a:t>Alex Dixon – Head of School</a:t>
            </a:r>
          </a:p>
          <a:p>
            <a:pPr algn="l"/>
            <a:r>
              <a:rPr lang="en-GB" dirty="0" smtClean="0">
                <a:solidFill>
                  <a:schemeClr val="tx1"/>
                </a:solidFill>
              </a:rPr>
              <a:t>Mr Jenkins – Deputy </a:t>
            </a:r>
            <a:r>
              <a:rPr lang="en-GB" dirty="0" err="1" smtClean="0">
                <a:solidFill>
                  <a:schemeClr val="tx1"/>
                </a:solidFill>
              </a:rPr>
              <a:t>Headteacher</a:t>
            </a:r>
            <a:endParaRPr lang="en-GB" dirty="0" smtClean="0">
              <a:solidFill>
                <a:schemeClr val="tx1"/>
              </a:solidFill>
            </a:endParaRPr>
          </a:p>
          <a:p>
            <a:pPr algn="l"/>
            <a:r>
              <a:rPr lang="en-GB" dirty="0" smtClean="0">
                <a:solidFill>
                  <a:schemeClr val="tx1"/>
                </a:solidFill>
              </a:rPr>
              <a:t>Mrs Woolley - SENCO</a:t>
            </a:r>
          </a:p>
          <a:p>
            <a:pPr algn="l"/>
            <a:r>
              <a:rPr lang="en-GB" dirty="0" smtClean="0">
                <a:solidFill>
                  <a:schemeClr val="tx1"/>
                </a:solidFill>
              </a:rPr>
              <a:t>Carol </a:t>
            </a:r>
            <a:r>
              <a:rPr lang="en-GB" dirty="0" err="1" smtClean="0">
                <a:solidFill>
                  <a:schemeClr val="tx1"/>
                </a:solidFill>
              </a:rPr>
              <a:t>Mallett</a:t>
            </a:r>
            <a:r>
              <a:rPr lang="en-GB" dirty="0" smtClean="0">
                <a:solidFill>
                  <a:schemeClr val="tx1"/>
                </a:solidFill>
              </a:rPr>
              <a:t> – Family champion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algn="l">
              <a:buFont typeface="Arial" pitchFamily="34" charset="0"/>
              <a:buChar char="•"/>
            </a:pPr>
            <a:r>
              <a:rPr lang="en-GB" sz="2800" dirty="0" smtClean="0">
                <a:solidFill>
                  <a:schemeClr val="tx1"/>
                </a:solidFill>
              </a:rPr>
              <a:t>At the end of year 4, all children take part in a times table check.</a:t>
            </a:r>
          </a:p>
          <a:p>
            <a:pPr algn="l">
              <a:buFont typeface="Arial" pitchFamily="34" charset="0"/>
              <a:buChar char="•"/>
            </a:pPr>
            <a:r>
              <a:rPr lang="en-GB" sz="2800" dirty="0" smtClean="0">
                <a:solidFill>
                  <a:schemeClr val="tx1"/>
                </a:solidFill>
              </a:rPr>
              <a:t>It is a statutory requirement for all schools to carry out this check as of 2021.</a:t>
            </a:r>
          </a:p>
          <a:p>
            <a:pPr algn="l">
              <a:buFont typeface="Arial" pitchFamily="34" charset="0"/>
              <a:buChar char="•"/>
            </a:pPr>
            <a:r>
              <a:rPr lang="en-GB" sz="2800" dirty="0" smtClean="0">
                <a:solidFill>
                  <a:schemeClr val="tx1"/>
                </a:solidFill>
              </a:rPr>
              <a:t>The test consists of 25 times table questions.</a:t>
            </a:r>
          </a:p>
          <a:p>
            <a:pPr algn="l">
              <a:buFont typeface="Arial" pitchFamily="34" charset="0"/>
              <a:buChar char="•"/>
            </a:pPr>
            <a:r>
              <a:rPr lang="en-GB" sz="2800" dirty="0" smtClean="0">
                <a:solidFill>
                  <a:schemeClr val="tx1"/>
                </a:solidFill>
              </a:rPr>
              <a:t>Children will have 6 seconds per question.</a:t>
            </a:r>
          </a:p>
          <a:p>
            <a:pPr algn="l">
              <a:buFont typeface="Arial" pitchFamily="34" charset="0"/>
              <a:buChar char="•"/>
            </a:pPr>
            <a:r>
              <a:rPr lang="en-GB" sz="2800" dirty="0" smtClean="0">
                <a:solidFill>
                  <a:schemeClr val="tx1"/>
                </a:solidFill>
              </a:rPr>
              <a:t>The checks are carried out on a computer.</a:t>
            </a:r>
          </a:p>
          <a:p>
            <a:pPr algn="l">
              <a:buFont typeface="Arial" pitchFamily="34" charset="0"/>
              <a:buChar char="•"/>
            </a:pPr>
            <a:r>
              <a:rPr lang="en-GB" sz="2800" dirty="0" smtClean="0">
                <a:solidFill>
                  <a:schemeClr val="tx1"/>
                </a:solidFill>
              </a:rPr>
              <a:t>The ‘</a:t>
            </a:r>
            <a:r>
              <a:rPr lang="en-GB" sz="2800" dirty="0" err="1" smtClean="0">
                <a:solidFill>
                  <a:schemeClr val="tx1"/>
                </a:solidFill>
              </a:rPr>
              <a:t>soundcheck</a:t>
            </a:r>
            <a:r>
              <a:rPr lang="en-GB" sz="2800" dirty="0" smtClean="0">
                <a:solidFill>
                  <a:schemeClr val="tx1"/>
                </a:solidFill>
              </a:rPr>
              <a:t>’ game on TT </a:t>
            </a:r>
            <a:r>
              <a:rPr lang="en-GB" sz="2800" dirty="0" err="1" smtClean="0">
                <a:solidFill>
                  <a:schemeClr val="tx1"/>
                </a:solidFill>
              </a:rPr>
              <a:t>Rockstars</a:t>
            </a:r>
            <a:r>
              <a:rPr lang="en-GB" sz="2800" dirty="0" smtClean="0">
                <a:solidFill>
                  <a:schemeClr val="tx1"/>
                </a:solidFill>
              </a:rPr>
              <a:t> </a:t>
            </a:r>
            <a:r>
              <a:rPr lang="en-GB" sz="2800" dirty="0" err="1" smtClean="0">
                <a:solidFill>
                  <a:schemeClr val="tx1"/>
                </a:solidFill>
              </a:rPr>
              <a:t>mimicks</a:t>
            </a:r>
            <a:r>
              <a:rPr lang="en-GB" sz="2800" dirty="0" smtClean="0">
                <a:solidFill>
                  <a:schemeClr val="tx1"/>
                </a:solidFill>
              </a:rPr>
              <a:t> the </a:t>
            </a:r>
            <a:r>
              <a:rPr lang="en-GB" sz="2800" dirty="0" err="1" smtClean="0">
                <a:solidFill>
                  <a:schemeClr val="tx1"/>
                </a:solidFill>
              </a:rPr>
              <a:t>DfE</a:t>
            </a:r>
            <a:r>
              <a:rPr lang="en-GB" sz="2800" dirty="0" smtClean="0">
                <a:solidFill>
                  <a:schemeClr val="tx1"/>
                </a:solidFill>
              </a:rPr>
              <a:t> version of the check.</a:t>
            </a:r>
            <a:endParaRPr lang="en-GB" sz="2800" dirty="0" smtClean="0">
              <a:solidFill>
                <a:schemeClr val="tx1"/>
              </a:solidFill>
            </a:endParaRPr>
          </a:p>
        </p:txBody>
      </p:sp>
      <p:sp>
        <p:nvSpPr>
          <p:cNvPr id="10" name="Title 9"/>
          <p:cNvSpPr>
            <a:spLocks noGrp="1"/>
          </p:cNvSpPr>
          <p:nvPr>
            <p:ph type="ctrTitle"/>
          </p:nvPr>
        </p:nvSpPr>
        <p:spPr>
          <a:xfrm>
            <a:off x="755576" y="548681"/>
            <a:ext cx="7772400" cy="1224136"/>
          </a:xfrm>
        </p:spPr>
        <p:txBody>
          <a:bodyPr>
            <a:normAutofit fontScale="90000"/>
          </a:bodyPr>
          <a:lstStyle/>
          <a:p>
            <a:r>
              <a:rPr lang="en-GB" dirty="0" smtClean="0"/>
              <a:t>Year 4 MTC (Multiplication Tables Check)</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3744416"/>
          </a:xfrm>
        </p:spPr>
        <p:txBody>
          <a:bodyPr>
            <a:noAutofit/>
          </a:bodyPr>
          <a:lstStyle/>
          <a:p>
            <a:pPr algn="l">
              <a:buFont typeface="Arial" pitchFamily="34" charset="0"/>
              <a:buChar char="•"/>
            </a:pPr>
            <a:r>
              <a:rPr lang="en-GB" sz="2000" dirty="0" smtClean="0">
                <a:solidFill>
                  <a:schemeClr val="tx1"/>
                </a:solidFill>
              </a:rPr>
              <a:t>Use of cursive handwriting and accurate use of capital letters, full stops and commas.</a:t>
            </a:r>
          </a:p>
          <a:p>
            <a:pPr algn="l">
              <a:buFont typeface="Arial" pitchFamily="34" charset="0"/>
              <a:buChar char="•"/>
            </a:pPr>
            <a:r>
              <a:rPr lang="en-GB" sz="2000" dirty="0" smtClean="0">
                <a:solidFill>
                  <a:schemeClr val="tx1"/>
                </a:solidFill>
              </a:rPr>
              <a:t>High frequency spellings including those with suffixes and prefixes should be mostly accurate.</a:t>
            </a:r>
          </a:p>
          <a:p>
            <a:pPr algn="l">
              <a:buFont typeface="Arial" pitchFamily="34" charset="0"/>
              <a:buChar char="•"/>
            </a:pPr>
            <a:r>
              <a:rPr lang="en-GB" sz="2000" dirty="0" smtClean="0">
                <a:solidFill>
                  <a:schemeClr val="tx1"/>
                </a:solidFill>
              </a:rPr>
              <a:t>Should be able to plan their writing and choose appropriate vocabulary, using a thesaurus when needed.</a:t>
            </a:r>
          </a:p>
          <a:p>
            <a:pPr algn="l">
              <a:buFont typeface="Arial" pitchFamily="34" charset="0"/>
              <a:buChar char="•"/>
            </a:pPr>
            <a:r>
              <a:rPr lang="en-GB" sz="2000" dirty="0" smtClean="0">
                <a:solidFill>
                  <a:schemeClr val="tx1"/>
                </a:solidFill>
              </a:rPr>
              <a:t>Should be able to check their writing for grammatical errors.</a:t>
            </a:r>
          </a:p>
          <a:p>
            <a:pPr algn="l">
              <a:buFont typeface="Arial" pitchFamily="34" charset="0"/>
              <a:buChar char="•"/>
            </a:pPr>
            <a:r>
              <a:rPr lang="en-GB" sz="2000" dirty="0" smtClean="0">
                <a:solidFill>
                  <a:schemeClr val="tx1"/>
                </a:solidFill>
              </a:rPr>
              <a:t>Writing in clear organised paragraphs.</a:t>
            </a:r>
          </a:p>
          <a:p>
            <a:pPr algn="l">
              <a:buFont typeface="Arial" pitchFamily="34" charset="0"/>
              <a:buChar char="•"/>
            </a:pPr>
            <a:r>
              <a:rPr lang="en-GB" sz="2000" dirty="0" smtClean="0">
                <a:solidFill>
                  <a:schemeClr val="tx1"/>
                </a:solidFill>
              </a:rPr>
              <a:t>Using different sentence structures and different ways to start a sentence.</a:t>
            </a:r>
            <a:endParaRPr lang="en-GB" sz="2800" dirty="0" smtClean="0">
              <a:solidFill>
                <a:schemeClr val="tx1"/>
              </a:solidFill>
            </a:endParaRPr>
          </a:p>
        </p:txBody>
      </p:sp>
      <p:sp>
        <p:nvSpPr>
          <p:cNvPr id="10" name="Title 9"/>
          <p:cNvSpPr>
            <a:spLocks noGrp="1"/>
          </p:cNvSpPr>
          <p:nvPr>
            <p:ph type="ctrTitle"/>
          </p:nvPr>
        </p:nvSpPr>
        <p:spPr>
          <a:xfrm>
            <a:off x="755576" y="548681"/>
            <a:ext cx="7772400" cy="1152128"/>
          </a:xfrm>
        </p:spPr>
        <p:txBody>
          <a:bodyPr/>
          <a:lstStyle/>
          <a:p>
            <a:r>
              <a:rPr lang="en-GB" dirty="0" smtClean="0"/>
              <a:t>Expectations - Writing</a:t>
            </a:r>
            <a:endParaRPr lang="en-GB" dirty="0"/>
          </a:p>
        </p:txBody>
      </p:sp>
    </p:spTree>
    <p:extLst>
      <p:ext uri="{BB962C8B-B14F-4D97-AF65-F5344CB8AC3E}">
        <p14:creationId xmlns:p14="http://schemas.microsoft.com/office/powerpoint/2010/main" xmlns="" val="2848719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algn="l">
              <a:buFont typeface="Arial" pitchFamily="34" charset="0"/>
              <a:buChar char="•"/>
            </a:pPr>
            <a:r>
              <a:rPr lang="en-GB" sz="1800" dirty="0" smtClean="0">
                <a:solidFill>
                  <a:schemeClr val="tx1"/>
                </a:solidFill>
                <a:latin typeface="Arial" pitchFamily="34" charset="0"/>
                <a:cs typeface="Arial" pitchFamily="34" charset="0"/>
              </a:rPr>
              <a:t>Read </a:t>
            </a:r>
            <a:r>
              <a:rPr lang="en-GB" sz="1800" dirty="0">
                <a:solidFill>
                  <a:schemeClr val="tx1"/>
                </a:solidFill>
                <a:latin typeface="Arial" pitchFamily="34" charset="0"/>
                <a:cs typeface="Arial" pitchFamily="34" charset="0"/>
              </a:rPr>
              <a:t>for enjoyment a range of </a:t>
            </a:r>
            <a:r>
              <a:rPr lang="en-GB" sz="1800" dirty="0" smtClean="0">
                <a:solidFill>
                  <a:schemeClr val="tx1"/>
                </a:solidFill>
                <a:latin typeface="Arial" pitchFamily="34" charset="0"/>
                <a:cs typeface="Arial" pitchFamily="34" charset="0"/>
              </a:rPr>
              <a:t> text types.</a:t>
            </a:r>
            <a:endParaRPr lang="en-GB" sz="1800" dirty="0">
              <a:solidFill>
                <a:schemeClr val="tx1"/>
              </a:solidFill>
              <a:latin typeface="Arial" pitchFamily="34" charset="0"/>
              <a:cs typeface="Arial" pitchFamily="34" charset="0"/>
            </a:endParaRPr>
          </a:p>
          <a:p>
            <a:pPr algn="l">
              <a:buFont typeface="Arial" pitchFamily="34" charset="0"/>
              <a:buChar char="•"/>
            </a:pPr>
            <a:r>
              <a:rPr lang="en-GB" sz="1800" dirty="0" smtClean="0">
                <a:solidFill>
                  <a:schemeClr val="tx1"/>
                </a:solidFill>
                <a:latin typeface="Arial" pitchFamily="34" charset="0"/>
                <a:cs typeface="Arial" pitchFamily="34" charset="0"/>
              </a:rPr>
              <a:t>Understand how information books can be organised.</a:t>
            </a:r>
          </a:p>
          <a:p>
            <a:pPr algn="l">
              <a:buFont typeface="Arial" pitchFamily="34" charset="0"/>
              <a:buChar char="•"/>
            </a:pPr>
            <a:r>
              <a:rPr lang="en-GB" sz="1800" dirty="0" smtClean="0">
                <a:solidFill>
                  <a:schemeClr val="tx1"/>
                </a:solidFill>
                <a:latin typeface="Arial" pitchFamily="34" charset="0"/>
                <a:cs typeface="Arial" pitchFamily="34" charset="0"/>
              </a:rPr>
              <a:t>Begin to make inferences about characters and their motives.</a:t>
            </a:r>
          </a:p>
          <a:p>
            <a:pPr algn="l">
              <a:buFont typeface="Arial" pitchFamily="34" charset="0"/>
              <a:buChar char="•"/>
            </a:pPr>
            <a:r>
              <a:rPr lang="en-GB" sz="1800" dirty="0" smtClean="0">
                <a:solidFill>
                  <a:schemeClr val="tx1"/>
                </a:solidFill>
                <a:latin typeface="Arial" pitchFamily="34" charset="0"/>
                <a:cs typeface="Arial" pitchFamily="34" charset="0"/>
              </a:rPr>
              <a:t>Begin to summarise larger parts of a text.</a:t>
            </a:r>
          </a:p>
          <a:p>
            <a:pPr algn="l">
              <a:buFont typeface="Arial" pitchFamily="34" charset="0"/>
              <a:buChar char="•"/>
            </a:pPr>
            <a:r>
              <a:rPr lang="en-GB" sz="1800" dirty="0" smtClean="0">
                <a:solidFill>
                  <a:schemeClr val="tx1"/>
                </a:solidFill>
                <a:latin typeface="Arial" pitchFamily="34" charset="0"/>
                <a:cs typeface="Arial" pitchFamily="34" charset="0"/>
              </a:rPr>
              <a:t>At home, children should be reading for 15 minutes every day. An adult should sign their reading record to say that they have read. Ideally, this should be aloud to someone else.</a:t>
            </a:r>
            <a:endParaRPr lang="en-GB" sz="1800" dirty="0">
              <a:solidFill>
                <a:schemeClr val="tx1"/>
              </a:solidFill>
              <a:latin typeface="Arial" pitchFamily="34" charset="0"/>
              <a:cs typeface="Arial" pitchFamily="34" charset="0"/>
            </a:endParaRPr>
          </a:p>
          <a:p>
            <a:pPr algn="l"/>
            <a:endParaRPr lang="en-GB" sz="1800" dirty="0" smtClean="0">
              <a:solidFill>
                <a:schemeClr val="tx1"/>
              </a:solidFill>
              <a:latin typeface="Arial" pitchFamily="34" charset="0"/>
              <a:cs typeface="Arial" pitchFamily="34" charset="0"/>
            </a:endParaRPr>
          </a:p>
          <a:p>
            <a:pPr algn="l"/>
            <a:endParaRPr lang="en-GB" sz="1800" dirty="0" smtClean="0">
              <a:solidFill>
                <a:schemeClr val="tx1"/>
              </a:solidFill>
              <a:latin typeface="Arial" pitchFamily="34" charset="0"/>
              <a:cs typeface="Arial" pitchFamily="34" charset="0"/>
            </a:endParaRPr>
          </a:p>
        </p:txBody>
      </p:sp>
      <p:sp>
        <p:nvSpPr>
          <p:cNvPr id="10" name="Title 9"/>
          <p:cNvSpPr>
            <a:spLocks noGrp="1"/>
          </p:cNvSpPr>
          <p:nvPr>
            <p:ph type="ctrTitle"/>
          </p:nvPr>
        </p:nvSpPr>
        <p:spPr>
          <a:xfrm>
            <a:off x="755576" y="548681"/>
            <a:ext cx="7772400" cy="1152128"/>
          </a:xfrm>
        </p:spPr>
        <p:txBody>
          <a:bodyPr/>
          <a:lstStyle/>
          <a:p>
            <a:r>
              <a:rPr lang="en-GB" dirty="0" smtClean="0"/>
              <a:t>Expectations - Reading</a:t>
            </a:r>
            <a:endParaRPr lang="en-GB" dirty="0"/>
          </a:p>
        </p:txBody>
      </p:sp>
    </p:spTree>
    <p:extLst>
      <p:ext uri="{BB962C8B-B14F-4D97-AF65-F5344CB8AC3E}">
        <p14:creationId xmlns:p14="http://schemas.microsoft.com/office/powerpoint/2010/main" xmlns="" val="49451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smtClean="0">
                <a:solidFill>
                  <a:schemeClr val="tx1"/>
                </a:solidFill>
              </a:rPr>
              <a:t>Europe</a:t>
            </a:r>
          </a:p>
          <a:p>
            <a:pPr algn="l">
              <a:buFont typeface="Arial" pitchFamily="34" charset="0"/>
              <a:buChar char="•"/>
            </a:pPr>
            <a:r>
              <a:rPr lang="en-GB" dirty="0" smtClean="0">
                <a:solidFill>
                  <a:schemeClr val="tx1"/>
                </a:solidFill>
              </a:rPr>
              <a:t>We will be reading ‘Boy Giant’.</a:t>
            </a:r>
          </a:p>
          <a:p>
            <a:pPr algn="l">
              <a:buFont typeface="Arial" pitchFamily="34" charset="0"/>
              <a:buChar char="•"/>
            </a:pPr>
            <a:r>
              <a:rPr lang="en-GB" dirty="0" smtClean="0">
                <a:solidFill>
                  <a:schemeClr val="tx1"/>
                </a:solidFill>
              </a:rPr>
              <a:t>We will be focusing on the human and physical geography of European countries.</a:t>
            </a:r>
          </a:p>
          <a:p>
            <a:pPr algn="l">
              <a:buFont typeface="Arial" pitchFamily="34" charset="0"/>
              <a:buChar char="•"/>
            </a:pPr>
            <a:r>
              <a:rPr lang="en-GB" dirty="0" smtClean="0">
                <a:solidFill>
                  <a:schemeClr val="tx1"/>
                </a:solidFill>
              </a:rPr>
              <a:t>We will learn about seas, mountain ranges and rivers in Europe.</a:t>
            </a:r>
          </a:p>
        </p:txBody>
      </p:sp>
      <p:sp>
        <p:nvSpPr>
          <p:cNvPr id="10" name="Title 9"/>
          <p:cNvSpPr>
            <a:spLocks noGrp="1"/>
          </p:cNvSpPr>
          <p:nvPr>
            <p:ph type="ctrTitle"/>
          </p:nvPr>
        </p:nvSpPr>
        <p:spPr>
          <a:xfrm>
            <a:off x="755576" y="548680"/>
            <a:ext cx="7772400" cy="1470025"/>
          </a:xfrm>
        </p:spPr>
        <p:txBody>
          <a:bodyPr/>
          <a:lstStyle/>
          <a:p>
            <a:r>
              <a:rPr lang="en-GB" dirty="0" smtClean="0"/>
              <a:t>Autumn Term 1</a:t>
            </a:r>
            <a:endParaRPr lang="en-GB" dirty="0"/>
          </a:p>
        </p:txBody>
      </p:sp>
    </p:spTree>
    <p:extLst>
      <p:ext uri="{BB962C8B-B14F-4D97-AF65-F5344CB8AC3E}">
        <p14:creationId xmlns:p14="http://schemas.microsoft.com/office/powerpoint/2010/main" xmlns="" val="1743353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smtClean="0">
                <a:solidFill>
                  <a:schemeClr val="tx1"/>
                </a:solidFill>
              </a:rPr>
              <a:t>Romans</a:t>
            </a:r>
          </a:p>
          <a:p>
            <a:pPr algn="l">
              <a:buFont typeface="Arial" pitchFamily="34" charset="0"/>
              <a:buChar char="•"/>
            </a:pPr>
            <a:r>
              <a:rPr lang="en-GB" dirty="0" smtClean="0">
                <a:solidFill>
                  <a:schemeClr val="tx1"/>
                </a:solidFill>
              </a:rPr>
              <a:t>We will be reading ‘Over the Roman Wall’</a:t>
            </a:r>
          </a:p>
          <a:p>
            <a:pPr algn="l">
              <a:buFont typeface="Arial" pitchFamily="34" charset="0"/>
              <a:buChar char="•"/>
            </a:pPr>
            <a:r>
              <a:rPr lang="en-GB" dirty="0" smtClean="0">
                <a:solidFill>
                  <a:schemeClr val="tx1"/>
                </a:solidFill>
              </a:rPr>
              <a:t>We will be studying the Roman Empire and the impact it had upon Britain and other parts of Europe.</a:t>
            </a:r>
          </a:p>
        </p:txBody>
      </p:sp>
      <p:sp>
        <p:nvSpPr>
          <p:cNvPr id="10" name="Title 9"/>
          <p:cNvSpPr>
            <a:spLocks noGrp="1"/>
          </p:cNvSpPr>
          <p:nvPr>
            <p:ph type="ctrTitle"/>
          </p:nvPr>
        </p:nvSpPr>
        <p:spPr>
          <a:xfrm>
            <a:off x="755576" y="548680"/>
            <a:ext cx="7772400" cy="1470025"/>
          </a:xfrm>
        </p:spPr>
        <p:txBody>
          <a:bodyPr/>
          <a:lstStyle/>
          <a:p>
            <a:r>
              <a:rPr lang="en-GB" dirty="0" smtClean="0"/>
              <a:t>Autumn Term 2</a:t>
            </a:r>
            <a:endParaRPr lang="en-GB" dirty="0"/>
          </a:p>
        </p:txBody>
      </p:sp>
    </p:spTree>
    <p:extLst>
      <p:ext uri="{BB962C8B-B14F-4D97-AF65-F5344CB8AC3E}">
        <p14:creationId xmlns:p14="http://schemas.microsoft.com/office/powerpoint/2010/main" xmlns="" val="1743353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smtClean="0">
                <a:solidFill>
                  <a:schemeClr val="tx1"/>
                </a:solidFill>
              </a:rPr>
              <a:t>Anglo-Saxons</a:t>
            </a:r>
          </a:p>
          <a:p>
            <a:pPr algn="l">
              <a:buFont typeface="Arial" pitchFamily="34" charset="0"/>
              <a:buChar char="•"/>
            </a:pPr>
            <a:r>
              <a:rPr lang="en-GB" dirty="0" smtClean="0">
                <a:solidFill>
                  <a:schemeClr val="tx1"/>
                </a:solidFill>
              </a:rPr>
              <a:t>We will be reading ‘Beowulf’</a:t>
            </a:r>
          </a:p>
          <a:p>
            <a:pPr algn="l">
              <a:buFont typeface="Arial" pitchFamily="34" charset="0"/>
              <a:buChar char="•"/>
            </a:pPr>
            <a:r>
              <a:rPr lang="en-GB" dirty="0" smtClean="0">
                <a:solidFill>
                  <a:schemeClr val="tx1"/>
                </a:solidFill>
              </a:rPr>
              <a:t>We will be learning about the Anglo-Saxons and their ways of life.</a:t>
            </a:r>
          </a:p>
        </p:txBody>
      </p:sp>
      <p:sp>
        <p:nvSpPr>
          <p:cNvPr id="10" name="Title 9"/>
          <p:cNvSpPr>
            <a:spLocks noGrp="1"/>
          </p:cNvSpPr>
          <p:nvPr>
            <p:ph type="ctrTitle"/>
          </p:nvPr>
        </p:nvSpPr>
        <p:spPr>
          <a:xfrm>
            <a:off x="755576" y="548680"/>
            <a:ext cx="7772400" cy="1470025"/>
          </a:xfrm>
        </p:spPr>
        <p:txBody>
          <a:bodyPr/>
          <a:lstStyle/>
          <a:p>
            <a:r>
              <a:rPr lang="en-GB" dirty="0" smtClean="0"/>
              <a:t>Spring Term 1</a:t>
            </a:r>
            <a:endParaRPr lang="en-GB" dirty="0"/>
          </a:p>
        </p:txBody>
      </p:sp>
    </p:spTree>
    <p:extLst>
      <p:ext uri="{BB962C8B-B14F-4D97-AF65-F5344CB8AC3E}">
        <p14:creationId xmlns:p14="http://schemas.microsoft.com/office/powerpoint/2010/main" xmlns="" val="1743353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smtClean="0">
                <a:solidFill>
                  <a:schemeClr val="tx1"/>
                </a:solidFill>
              </a:rPr>
              <a:t>Rainforests</a:t>
            </a:r>
          </a:p>
          <a:p>
            <a:pPr algn="l">
              <a:buFont typeface="Arial" pitchFamily="34" charset="0"/>
              <a:buChar char="•"/>
            </a:pPr>
            <a:r>
              <a:rPr lang="en-GB" dirty="0" smtClean="0">
                <a:solidFill>
                  <a:schemeClr val="tx1"/>
                </a:solidFill>
              </a:rPr>
              <a:t>We will be reading ‘The Explorer’.</a:t>
            </a:r>
          </a:p>
          <a:p>
            <a:pPr algn="l">
              <a:buFont typeface="Arial" pitchFamily="34" charset="0"/>
              <a:buChar char="•"/>
            </a:pPr>
            <a:r>
              <a:rPr lang="en-GB" dirty="0" smtClean="0">
                <a:solidFill>
                  <a:schemeClr val="tx1"/>
                </a:solidFill>
              </a:rPr>
              <a:t>We will be finding out about the rainforest biome and why it must be protected.</a:t>
            </a:r>
          </a:p>
          <a:p>
            <a:pPr algn="l"/>
            <a:endParaRPr lang="en-GB" dirty="0" smtClean="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Spring Term 2</a:t>
            </a:r>
            <a:endParaRPr lang="en-GB" dirty="0"/>
          </a:p>
        </p:txBody>
      </p:sp>
    </p:spTree>
    <p:extLst>
      <p:ext uri="{BB962C8B-B14F-4D97-AF65-F5344CB8AC3E}">
        <p14:creationId xmlns:p14="http://schemas.microsoft.com/office/powerpoint/2010/main" xmlns="" val="1743353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Summer Term 1</a:t>
            </a:r>
            <a:endParaRPr lang="en-GB" dirty="0"/>
          </a:p>
        </p:txBody>
      </p:sp>
      <p:sp>
        <p:nvSpPr>
          <p:cNvPr id="8" name="Subtitle 8"/>
          <p:cNvSpPr txBox="1">
            <a:spLocks/>
          </p:cNvSpPr>
          <p:nvPr/>
        </p:nvSpPr>
        <p:spPr>
          <a:xfrm>
            <a:off x="395536" y="1772816"/>
            <a:ext cx="8280920" cy="29523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Vikings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We will be reading ‘Viking boy’.</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We will be finding out about how the Vikings lived and why they came to Britain.</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743353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Summer Term 2</a:t>
            </a:r>
            <a:endParaRPr lang="en-GB" dirty="0"/>
          </a:p>
        </p:txBody>
      </p:sp>
      <p:sp>
        <p:nvSpPr>
          <p:cNvPr id="8" name="Subtitle 8"/>
          <p:cNvSpPr txBox="1">
            <a:spLocks/>
          </p:cNvSpPr>
          <p:nvPr/>
        </p:nvSpPr>
        <p:spPr>
          <a:xfrm>
            <a:off x="395536" y="1772816"/>
            <a:ext cx="8280920" cy="29523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A Local Study: </a:t>
            </a:r>
            <a:r>
              <a:rPr lang="en-GB" sz="3200" dirty="0" smtClean="0"/>
              <a:t>Canals</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We will be finding out about canals in our local area.</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We will be finding out about why the canals were built and how their purpose has changed over time.</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743353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Your child’s progress</a:t>
            </a:r>
            <a:endParaRPr lang="en-GB" dirty="0"/>
          </a:p>
        </p:txBody>
      </p:sp>
      <p:sp>
        <p:nvSpPr>
          <p:cNvPr id="3" name="Content Placeholder 2"/>
          <p:cNvSpPr>
            <a:spLocks noGrp="1"/>
          </p:cNvSpPr>
          <p:nvPr>
            <p:ph idx="1"/>
          </p:nvPr>
        </p:nvSpPr>
        <p:spPr/>
        <p:txBody>
          <a:bodyPr/>
          <a:lstStyle/>
          <a:p>
            <a:r>
              <a:rPr lang="en-GB" dirty="0" smtClean="0"/>
              <a:t>Parent’s evening will take place during the Autumn term and again in Spring.</a:t>
            </a:r>
          </a:p>
          <a:p>
            <a:r>
              <a:rPr lang="en-GB" dirty="0" smtClean="0"/>
              <a:t>Further information about these appointments will follow in the Autumn term.</a:t>
            </a:r>
          </a:p>
          <a:p>
            <a:endParaRPr lang="en-GB" dirty="0"/>
          </a:p>
        </p:txBody>
      </p:sp>
      <p:sp>
        <p:nvSpPr>
          <p:cNvPr id="4" name="TextBox 3"/>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pic>
        <p:nvPicPr>
          <p:cNvPr id="5" name="Picture 4" descr="logo 2.jpg"/>
          <p:cNvPicPr>
            <a:picLocks noChangeAspect="1"/>
          </p:cNvPicPr>
          <p:nvPr/>
        </p:nvPicPr>
        <p:blipFill>
          <a:blip r:embed="rId2" cstate="print"/>
          <a:stretch>
            <a:fillRect/>
          </a:stretch>
        </p:blipFill>
        <p:spPr>
          <a:xfrm>
            <a:off x="6601602" y="188640"/>
            <a:ext cx="2326374" cy="7920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7" name="Subtitle 6"/>
          <p:cNvSpPr>
            <a:spLocks noGrp="1"/>
          </p:cNvSpPr>
          <p:nvPr>
            <p:ph type="subTitle" idx="1"/>
          </p:nvPr>
        </p:nvSpPr>
        <p:spPr/>
        <p:txBody>
          <a:bodyPr/>
          <a:lstStyle/>
          <a:p>
            <a:endParaRPr lang="en-GB"/>
          </a:p>
        </p:txBody>
      </p:sp>
      <p:sp>
        <p:nvSpPr>
          <p:cNvPr id="8" name="Title 7"/>
          <p:cNvSpPr>
            <a:spLocks noGrp="1"/>
          </p:cNvSpPr>
          <p:nvPr>
            <p:ph type="ctrTitle"/>
          </p:nvPr>
        </p:nvSpPr>
        <p:spPr/>
        <p:txBody>
          <a:bodyPr/>
          <a:lstStyle/>
          <a:p>
            <a:endParaRPr lang="en-GB" dirty="0"/>
          </a:p>
        </p:txBody>
      </p:sp>
      <p:pic>
        <p:nvPicPr>
          <p:cNvPr id="11" name="Picture 2" descr="http://gallery.yopriceville.com/var/albums/Free-Clipart-Pictures/Trees-PNG-Clipart/Oack_Tree_PNG_Clipart_Picture.png?m=1399672800"/>
          <p:cNvPicPr>
            <a:picLocks noChangeAspect="1" noChangeArrowheads="1"/>
          </p:cNvPicPr>
          <p:nvPr/>
        </p:nvPicPr>
        <p:blipFill>
          <a:blip r:embed="rId4" cstate="print"/>
          <a:srcRect/>
          <a:stretch>
            <a:fillRect/>
          </a:stretch>
        </p:blipFill>
        <p:spPr bwMode="auto">
          <a:xfrm>
            <a:off x="1619672" y="1484784"/>
            <a:ext cx="5565900" cy="4509120"/>
          </a:xfrm>
          <a:prstGeom prst="rect">
            <a:avLst/>
          </a:prstGeom>
          <a:noFill/>
        </p:spPr>
      </p:pic>
      <p:pic>
        <p:nvPicPr>
          <p:cNvPr id="12"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rot="20793342" flipH="1">
            <a:off x="813915" y="1076469"/>
            <a:ext cx="1597349" cy="1309539"/>
          </a:xfrm>
          <a:prstGeom prst="rect">
            <a:avLst/>
          </a:prstGeom>
          <a:noFill/>
        </p:spPr>
      </p:pic>
      <p:pic>
        <p:nvPicPr>
          <p:cNvPr id="16" name="Picture 4" descr="http://pngimg.com/upload/autumn_leaves_PNG3611.png"/>
          <p:cNvPicPr>
            <a:picLocks noChangeAspect="1" noChangeArrowheads="1"/>
          </p:cNvPicPr>
          <p:nvPr/>
        </p:nvPicPr>
        <p:blipFill>
          <a:blip r:embed="rId6" cstate="print"/>
          <a:srcRect/>
          <a:stretch>
            <a:fillRect/>
          </a:stretch>
        </p:blipFill>
        <p:spPr bwMode="auto">
          <a:xfrm>
            <a:off x="7236296" y="3356992"/>
            <a:ext cx="1017153" cy="1008112"/>
          </a:xfrm>
          <a:prstGeom prst="rect">
            <a:avLst/>
          </a:prstGeom>
          <a:noFill/>
        </p:spPr>
      </p:pic>
      <p:pic>
        <p:nvPicPr>
          <p:cNvPr id="17" name="Picture 6" descr="https://dennyflack.files.wordpress.com/2008/10/red-leaf.png"/>
          <p:cNvPicPr>
            <a:picLocks noChangeAspect="1" noChangeArrowheads="1"/>
          </p:cNvPicPr>
          <p:nvPr/>
        </p:nvPicPr>
        <p:blipFill>
          <a:blip r:embed="rId7" cstate="print"/>
          <a:srcRect/>
          <a:stretch>
            <a:fillRect/>
          </a:stretch>
        </p:blipFill>
        <p:spPr bwMode="auto">
          <a:xfrm rot="2652580">
            <a:off x="6883582" y="4645974"/>
            <a:ext cx="1670574" cy="1112602"/>
          </a:xfrm>
          <a:prstGeom prst="rect">
            <a:avLst/>
          </a:prstGeom>
          <a:noFill/>
        </p:spPr>
      </p:pic>
      <p:sp>
        <p:nvSpPr>
          <p:cNvPr id="18" name="TextBox 17"/>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
        <p:nvSpPr>
          <p:cNvPr id="19" name="TextBox 18"/>
          <p:cNvSpPr txBox="1"/>
          <p:nvPr/>
        </p:nvSpPr>
        <p:spPr>
          <a:xfrm>
            <a:off x="1214414" y="1643050"/>
            <a:ext cx="838691" cy="369332"/>
          </a:xfrm>
          <a:prstGeom prst="rect">
            <a:avLst/>
          </a:prstGeom>
          <a:noFill/>
        </p:spPr>
        <p:txBody>
          <a:bodyPr wrap="none" rtlCol="0">
            <a:spAutoFit/>
          </a:bodyPr>
          <a:lstStyle/>
          <a:p>
            <a:r>
              <a:rPr lang="en-GB" dirty="0" smtClean="0">
                <a:latin typeface="Arial" pitchFamily="34" charset="0"/>
                <a:cs typeface="Arial" pitchFamily="34" charset="0"/>
              </a:rPr>
              <a:t>Aspire</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1331640" y="1772816"/>
            <a:ext cx="6400800" cy="2952328"/>
          </a:xfrm>
        </p:spPr>
        <p:txBody>
          <a:bodyPr>
            <a:noAutofit/>
          </a:bodyPr>
          <a:lstStyle/>
          <a:p>
            <a:pPr algn="l">
              <a:buFont typeface="Arial" pitchFamily="34" charset="0"/>
              <a:buChar char="•"/>
            </a:pPr>
            <a:r>
              <a:rPr lang="en-GB" sz="3000" dirty="0" smtClean="0">
                <a:solidFill>
                  <a:srgbClr val="00B050"/>
                </a:solidFill>
                <a:latin typeface="Arial" pitchFamily="34" charset="0"/>
                <a:cs typeface="Arial" pitchFamily="34" charset="0"/>
              </a:rPr>
              <a:t>R</a:t>
            </a:r>
            <a:r>
              <a:rPr lang="en-GB" sz="3000" dirty="0" smtClean="0">
                <a:solidFill>
                  <a:schemeClr val="tx1"/>
                </a:solidFill>
                <a:latin typeface="Arial" pitchFamily="34" charset="0"/>
                <a:cs typeface="Arial" pitchFamily="34" charset="0"/>
              </a:rPr>
              <a:t>espect all people, animals and the environment.</a:t>
            </a:r>
          </a:p>
          <a:p>
            <a:pPr algn="l">
              <a:buFont typeface="Arial" pitchFamily="34" charset="0"/>
              <a:buChar char="•"/>
            </a:pPr>
            <a:r>
              <a:rPr lang="en-GB" sz="3000" dirty="0" smtClean="0">
                <a:solidFill>
                  <a:srgbClr val="00B050"/>
                </a:solidFill>
                <a:latin typeface="Arial" pitchFamily="34" charset="0"/>
                <a:cs typeface="Arial" pitchFamily="34" charset="0"/>
              </a:rPr>
              <a:t>O</a:t>
            </a:r>
            <a:r>
              <a:rPr lang="en-GB" sz="3000" dirty="0" smtClean="0">
                <a:solidFill>
                  <a:schemeClr val="tx1"/>
                </a:solidFill>
                <a:latin typeface="Arial" pitchFamily="34" charset="0"/>
                <a:cs typeface="Arial" pitchFamily="34" charset="0"/>
              </a:rPr>
              <a:t>vercome challenges and never give up.</a:t>
            </a:r>
          </a:p>
          <a:p>
            <a:pPr algn="l">
              <a:buFont typeface="Arial" pitchFamily="34" charset="0"/>
              <a:buChar char="•"/>
            </a:pPr>
            <a:r>
              <a:rPr lang="en-GB" sz="3000" dirty="0" smtClean="0">
                <a:solidFill>
                  <a:srgbClr val="00B050"/>
                </a:solidFill>
                <a:latin typeface="Arial" pitchFamily="34" charset="0"/>
                <a:cs typeface="Arial" pitchFamily="34" charset="0"/>
              </a:rPr>
              <a:t>O</a:t>
            </a:r>
            <a:r>
              <a:rPr lang="en-GB" sz="3000" dirty="0" smtClean="0">
                <a:solidFill>
                  <a:schemeClr val="tx1"/>
                </a:solidFill>
                <a:latin typeface="Arial" pitchFamily="34" charset="0"/>
                <a:cs typeface="Arial" pitchFamily="34" charset="0"/>
              </a:rPr>
              <a:t>pen our minds to creativity and curiosity.</a:t>
            </a:r>
          </a:p>
          <a:p>
            <a:pPr algn="l">
              <a:buFont typeface="Arial" pitchFamily="34" charset="0"/>
              <a:buChar char="•"/>
            </a:pPr>
            <a:r>
              <a:rPr lang="en-GB" sz="3000" dirty="0" smtClean="0">
                <a:solidFill>
                  <a:srgbClr val="00B050"/>
                </a:solidFill>
                <a:latin typeface="Arial" pitchFamily="34" charset="0"/>
                <a:cs typeface="Arial" pitchFamily="34" charset="0"/>
              </a:rPr>
              <a:t>T</a:t>
            </a:r>
            <a:r>
              <a:rPr lang="en-GB" sz="3000" dirty="0" smtClean="0">
                <a:solidFill>
                  <a:schemeClr val="tx1"/>
                </a:solidFill>
                <a:latin typeface="Arial" pitchFamily="34" charset="0"/>
                <a:cs typeface="Arial" pitchFamily="34" charset="0"/>
              </a:rPr>
              <a:t>ake care of our bodies and our minds.</a:t>
            </a:r>
          </a:p>
          <a:p>
            <a:pPr algn="l">
              <a:buFont typeface="Arial" pitchFamily="34" charset="0"/>
              <a:buChar char="•"/>
            </a:pPr>
            <a:r>
              <a:rPr lang="en-GB" sz="3000" dirty="0" smtClean="0">
                <a:solidFill>
                  <a:srgbClr val="00B050"/>
                </a:solidFill>
                <a:latin typeface="Arial" pitchFamily="34" charset="0"/>
                <a:cs typeface="Arial" pitchFamily="34" charset="0"/>
              </a:rPr>
              <a:t>S</a:t>
            </a:r>
            <a:r>
              <a:rPr lang="en-GB" sz="3000" dirty="0" smtClean="0">
                <a:solidFill>
                  <a:schemeClr val="tx1"/>
                </a:solidFill>
                <a:latin typeface="Arial" pitchFamily="34" charset="0"/>
                <a:cs typeface="Arial" pitchFamily="34" charset="0"/>
              </a:rPr>
              <a:t>peak kindly and listen to others.</a:t>
            </a:r>
          </a:p>
          <a:p>
            <a:pPr algn="l">
              <a:buFont typeface="Arial" pitchFamily="34" charset="0"/>
              <a:buChar char="•"/>
            </a:pPr>
            <a:endParaRPr lang="en-GB" sz="3000" dirty="0">
              <a:solidFill>
                <a:schemeClr val="tx1"/>
              </a:solidFill>
              <a:latin typeface="Arial" pitchFamily="34" charset="0"/>
              <a:cs typeface="Arial" pitchFamily="34" charset="0"/>
            </a:endParaRPr>
          </a:p>
        </p:txBody>
      </p:sp>
      <p:sp>
        <p:nvSpPr>
          <p:cNvPr id="10" name="Title 9"/>
          <p:cNvSpPr>
            <a:spLocks noGrp="1"/>
          </p:cNvSpPr>
          <p:nvPr>
            <p:ph type="ctrTitle"/>
          </p:nvPr>
        </p:nvSpPr>
        <p:spPr>
          <a:xfrm>
            <a:off x="755576" y="548680"/>
            <a:ext cx="7772400" cy="1470025"/>
          </a:xfrm>
        </p:spPr>
        <p:txBody>
          <a:bodyPr/>
          <a:lstStyle/>
          <a:p>
            <a:r>
              <a:rPr lang="en-GB" dirty="0" smtClean="0"/>
              <a:t>Our ROOTS</a:t>
            </a:r>
            <a:endParaRPr lang="en-GB" dirty="0"/>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10" name="Title 9"/>
          <p:cNvSpPr>
            <a:spLocks noGrp="1"/>
          </p:cNvSpPr>
          <p:nvPr>
            <p:ph type="ctrTitle"/>
          </p:nvPr>
        </p:nvSpPr>
        <p:spPr>
          <a:xfrm>
            <a:off x="755576" y="548680"/>
            <a:ext cx="7772400" cy="1470025"/>
          </a:xfrm>
        </p:spPr>
        <p:txBody>
          <a:bodyPr/>
          <a:lstStyle/>
          <a:p>
            <a:r>
              <a:rPr lang="en-GB" dirty="0" smtClean="0"/>
              <a:t>Yellow and Red Leaves</a:t>
            </a:r>
            <a:endParaRPr lang="en-GB" dirty="0"/>
          </a:p>
        </p:txBody>
      </p:sp>
      <p:pic>
        <p:nvPicPr>
          <p:cNvPr id="8" name="Picture 7" descr="http://pngimg.com/upload/autumn_leaves_PNG3611.png"/>
          <p:cNvPicPr>
            <a:picLocks noChangeAspect="1" noChangeArrowheads="1"/>
          </p:cNvPicPr>
          <p:nvPr/>
        </p:nvPicPr>
        <p:blipFill>
          <a:blip r:embed="rId4" cstate="print"/>
          <a:srcRect/>
          <a:stretch>
            <a:fillRect/>
          </a:stretch>
        </p:blipFill>
        <p:spPr bwMode="auto">
          <a:xfrm rot="20778473">
            <a:off x="226711" y="1646457"/>
            <a:ext cx="2199116" cy="2179569"/>
          </a:xfrm>
          <a:prstGeom prst="rect">
            <a:avLst/>
          </a:prstGeom>
          <a:noFill/>
        </p:spPr>
      </p:pic>
      <p:pic>
        <p:nvPicPr>
          <p:cNvPr id="11" name="Picture 6" descr="https://dennyflack.files.wordpress.com/2008/10/red-leaf.png"/>
          <p:cNvPicPr>
            <a:picLocks noChangeAspect="1" noChangeArrowheads="1"/>
          </p:cNvPicPr>
          <p:nvPr/>
        </p:nvPicPr>
        <p:blipFill>
          <a:blip r:embed="rId5" cstate="print"/>
          <a:srcRect/>
          <a:stretch>
            <a:fillRect/>
          </a:stretch>
        </p:blipFill>
        <p:spPr bwMode="auto">
          <a:xfrm rot="14388399">
            <a:off x="-621260" y="3805354"/>
            <a:ext cx="3445087" cy="2294427"/>
          </a:xfrm>
          <a:prstGeom prst="rect">
            <a:avLst/>
          </a:prstGeom>
          <a:noFill/>
        </p:spPr>
      </p:pic>
      <p:sp>
        <p:nvSpPr>
          <p:cNvPr id="12" name="Subtitle 8"/>
          <p:cNvSpPr txBox="1">
            <a:spLocks/>
          </p:cNvSpPr>
          <p:nvPr/>
        </p:nvSpPr>
        <p:spPr>
          <a:xfrm>
            <a:off x="2285984" y="2000240"/>
            <a:ext cx="6400800" cy="29523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000" b="0" i="0" u="none" strike="noStrike" kern="1200" cap="none" spc="0" normalizeH="0" noProof="0" dirty="0" smtClean="0">
                <a:ln>
                  <a:noFill/>
                </a:ln>
                <a:solidFill>
                  <a:schemeClr val="tx1"/>
                </a:solidFill>
                <a:effectLst/>
                <a:uLnTx/>
                <a:uFillTx/>
                <a:latin typeface="+mn-lt"/>
                <a:ea typeface="+mn-ea"/>
                <a:cs typeface="+mn-cs"/>
              </a:rPr>
              <a:t>Warning.</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smtClean="0"/>
              <a:t>Not following our ROOTS.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smtClean="0"/>
              <a:t>3 yellow leaves in </a:t>
            </a:r>
            <a:r>
              <a:rPr lang="en-GB" sz="3000" dirty="0" smtClean="0"/>
              <a:t>a week = </a:t>
            </a:r>
            <a:r>
              <a:rPr lang="en-GB" sz="3000" dirty="0" smtClean="0"/>
              <a:t>red leaf.</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000" b="0" i="0" u="none" strike="noStrike" kern="1200" cap="none" spc="0" normalizeH="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smtClean="0"/>
              <a:t>Still not making the right choices.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000" b="0" i="0" u="none" strike="noStrike" kern="1200" cap="none" spc="0" normalizeH="0" noProof="0" dirty="0" smtClean="0">
                <a:ln>
                  <a:noFill/>
                </a:ln>
                <a:solidFill>
                  <a:schemeClr val="tx1"/>
                </a:solidFill>
                <a:effectLst/>
                <a:uLnTx/>
                <a:uFillTx/>
                <a:latin typeface="+mn-lt"/>
                <a:ea typeface="+mn-ea"/>
                <a:cs typeface="+mn-cs"/>
              </a:rPr>
              <a:t>Consequence and reflection.</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smtClean="0"/>
              <a:t>3 red leaves in one week, or a more serious incident = lunchtime detention</a:t>
            </a:r>
            <a:endParaRPr kumimoji="0" lang="en-GB" sz="3000" b="0" i="0" u="none" strike="noStrike" kern="1200" cap="none" spc="0" normalizeH="0" noProof="0" dirty="0" smtClean="0">
              <a:ln>
                <a:noFill/>
              </a:ln>
              <a:solidFill>
                <a:schemeClr val="tx1"/>
              </a:solidFill>
              <a:effectLst/>
              <a:uLnTx/>
              <a:uFillTx/>
              <a:latin typeface="+mn-lt"/>
              <a:ea typeface="+mn-ea"/>
              <a:cs typeface="+mn-cs"/>
            </a:endParaRPr>
          </a:p>
        </p:txBody>
      </p:sp>
      <p:sp>
        <p:nvSpPr>
          <p:cNvPr id="13" name="TextBox 12"/>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1331640" y="1772816"/>
            <a:ext cx="7200800" cy="3816424"/>
          </a:xfrm>
        </p:spPr>
        <p:txBody>
          <a:bodyPr>
            <a:noAutofit/>
          </a:bodyPr>
          <a:lstStyle/>
          <a:p>
            <a:pPr algn="l">
              <a:buFont typeface="Arial" pitchFamily="34" charset="0"/>
              <a:buChar char="•"/>
            </a:pPr>
            <a:r>
              <a:rPr lang="en-GB" sz="5000" dirty="0" smtClean="0">
                <a:solidFill>
                  <a:schemeClr val="tx1"/>
                </a:solidFill>
              </a:rPr>
              <a:t>Aspire trophy</a:t>
            </a:r>
          </a:p>
          <a:p>
            <a:pPr algn="l">
              <a:buFont typeface="Arial" pitchFamily="34" charset="0"/>
              <a:buChar char="•"/>
            </a:pPr>
            <a:r>
              <a:rPr lang="en-GB" sz="5000" dirty="0" smtClean="0">
                <a:solidFill>
                  <a:schemeClr val="tx1"/>
                </a:solidFill>
              </a:rPr>
              <a:t>House </a:t>
            </a:r>
            <a:r>
              <a:rPr lang="en-GB" sz="5000" dirty="0" smtClean="0">
                <a:solidFill>
                  <a:schemeClr val="tx1"/>
                </a:solidFill>
              </a:rPr>
              <a:t>points (on class dojo)</a:t>
            </a:r>
            <a:endParaRPr lang="en-GB" sz="5000" dirty="0" smtClean="0">
              <a:solidFill>
                <a:schemeClr val="tx1"/>
              </a:solidFill>
            </a:endParaRPr>
          </a:p>
          <a:p>
            <a:pPr algn="l">
              <a:buFont typeface="Arial" pitchFamily="34" charset="0"/>
              <a:buChar char="•"/>
            </a:pPr>
            <a:r>
              <a:rPr lang="en-GB" sz="5000" dirty="0" smtClean="0">
                <a:solidFill>
                  <a:schemeClr val="tx1"/>
                </a:solidFill>
              </a:rPr>
              <a:t>Certificates</a:t>
            </a:r>
          </a:p>
          <a:p>
            <a:pPr algn="l">
              <a:buFont typeface="Arial" pitchFamily="34" charset="0"/>
              <a:buChar char="•"/>
            </a:pPr>
            <a:endParaRPr lang="en-GB" sz="50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Rewards</a:t>
            </a:r>
            <a:endParaRPr lang="en-GB" dirty="0"/>
          </a:p>
        </p:txBody>
      </p:sp>
      <p:pic>
        <p:nvPicPr>
          <p:cNvPr id="7" name="Picture 2" descr="http://clipartsy.com/SVG/Water_Dove_Peace/water_dove_peace_medium_golden_rod.png"/>
          <p:cNvPicPr>
            <a:picLocks noChangeAspect="1" noChangeArrowheads="1"/>
          </p:cNvPicPr>
          <p:nvPr/>
        </p:nvPicPr>
        <p:blipFill>
          <a:blip r:embed="rId4" cstate="print"/>
          <a:srcRect/>
          <a:stretch>
            <a:fillRect/>
          </a:stretch>
        </p:blipFill>
        <p:spPr bwMode="auto">
          <a:xfrm rot="20793342" flipH="1">
            <a:off x="5918028" y="3822553"/>
            <a:ext cx="2376155" cy="1948020"/>
          </a:xfrm>
          <a:prstGeom prst="rect">
            <a:avLst/>
          </a:prstGeom>
          <a:noFill/>
        </p:spPr>
      </p:pic>
      <p:sp>
        <p:nvSpPr>
          <p:cNvPr id="8" name="TextBox 7"/>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1331640" y="1772816"/>
            <a:ext cx="6400800" cy="3672408"/>
          </a:xfrm>
        </p:spPr>
        <p:txBody>
          <a:bodyPr>
            <a:noAutofit/>
          </a:bodyPr>
          <a:lstStyle/>
          <a:p>
            <a:pPr algn="l">
              <a:buFont typeface="Arial" pitchFamily="34" charset="0"/>
              <a:buChar char="•"/>
            </a:pPr>
            <a:r>
              <a:rPr lang="en-GB" sz="2800" dirty="0" smtClean="0">
                <a:solidFill>
                  <a:schemeClr val="tx1"/>
                </a:solidFill>
              </a:rPr>
              <a:t>Every child is either yellow, blue or green house.</a:t>
            </a:r>
          </a:p>
          <a:p>
            <a:pPr algn="l">
              <a:buFont typeface="Arial" pitchFamily="34" charset="0"/>
              <a:buChar char="•"/>
            </a:pPr>
            <a:r>
              <a:rPr lang="en-GB" sz="2800" dirty="0" smtClean="0">
                <a:solidFill>
                  <a:schemeClr val="tx1"/>
                </a:solidFill>
              </a:rPr>
              <a:t>Houses should match their siblings houses.</a:t>
            </a:r>
          </a:p>
          <a:p>
            <a:pPr algn="l">
              <a:buFont typeface="Arial" pitchFamily="34" charset="0"/>
              <a:buChar char="•"/>
            </a:pPr>
            <a:r>
              <a:rPr lang="en-GB" sz="2800" dirty="0" smtClean="0">
                <a:solidFill>
                  <a:schemeClr val="tx1"/>
                </a:solidFill>
              </a:rPr>
              <a:t>The children who follow our roots will be awarded house points. These are then totalled at the end of each term with a prize for the winning house.</a:t>
            </a:r>
          </a:p>
          <a:p>
            <a:pPr algn="l">
              <a:buFont typeface="Arial" pitchFamily="34" charset="0"/>
              <a:buChar char="•"/>
            </a:pPr>
            <a:endParaRPr lang="en-GB" sz="28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smtClean="0"/>
              <a:t>House System</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683568" y="1772816"/>
            <a:ext cx="8064896" cy="4248472"/>
          </a:xfrm>
        </p:spPr>
        <p:txBody>
          <a:bodyPr>
            <a:noAutofit/>
          </a:bodyPr>
          <a:lstStyle/>
          <a:p>
            <a:pPr algn="l">
              <a:buFont typeface="Arial" pitchFamily="34" charset="0"/>
              <a:buChar char="•"/>
            </a:pPr>
            <a:r>
              <a:rPr lang="en-GB" sz="2800" dirty="0" smtClean="0">
                <a:solidFill>
                  <a:schemeClr val="tx1"/>
                </a:solidFill>
              </a:rPr>
              <a:t>Parent Gateway – ensure you are registered.</a:t>
            </a:r>
          </a:p>
          <a:p>
            <a:pPr algn="l">
              <a:buFont typeface="Arial" pitchFamily="34" charset="0"/>
              <a:buChar char="•"/>
            </a:pPr>
            <a:r>
              <a:rPr lang="en-GB" sz="2800" dirty="0" smtClean="0">
                <a:solidFill>
                  <a:schemeClr val="tx1"/>
                </a:solidFill>
              </a:rPr>
              <a:t>Our website – www.greatlinfordprimaryschool.co.uk</a:t>
            </a:r>
          </a:p>
          <a:p>
            <a:pPr algn="l">
              <a:buFont typeface="Arial" pitchFamily="34" charset="0"/>
              <a:buChar char="•"/>
            </a:pPr>
            <a:r>
              <a:rPr lang="en-GB" sz="2800" dirty="0" smtClean="0">
                <a:solidFill>
                  <a:schemeClr val="tx1"/>
                </a:solidFill>
              </a:rPr>
              <a:t>Home reading  journal – checked daily</a:t>
            </a:r>
          </a:p>
          <a:p>
            <a:pPr algn="l">
              <a:buFont typeface="Arial" pitchFamily="34" charset="0"/>
              <a:buChar char="•"/>
            </a:pPr>
            <a:r>
              <a:rPr lang="en-GB" sz="2800" dirty="0" smtClean="0">
                <a:solidFill>
                  <a:schemeClr val="tx1"/>
                </a:solidFill>
              </a:rPr>
              <a:t>Call </a:t>
            </a:r>
            <a:r>
              <a:rPr lang="en-GB" sz="2800" dirty="0" smtClean="0">
                <a:solidFill>
                  <a:schemeClr val="tx1"/>
                </a:solidFill>
              </a:rPr>
              <a:t>the office to make an appointment.</a:t>
            </a:r>
          </a:p>
        </p:txBody>
      </p:sp>
      <p:sp>
        <p:nvSpPr>
          <p:cNvPr id="10" name="Title 9"/>
          <p:cNvSpPr>
            <a:spLocks noGrp="1"/>
          </p:cNvSpPr>
          <p:nvPr>
            <p:ph type="ctrTitle"/>
          </p:nvPr>
        </p:nvSpPr>
        <p:spPr>
          <a:xfrm>
            <a:off x="755576" y="548681"/>
            <a:ext cx="7772400" cy="1152128"/>
          </a:xfrm>
        </p:spPr>
        <p:txBody>
          <a:bodyPr/>
          <a:lstStyle/>
          <a:p>
            <a:r>
              <a:rPr lang="en-GB" dirty="0" smtClean="0"/>
              <a:t>Communication</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1143000"/>
          </a:xfrm>
        </p:spPr>
        <p:txBody>
          <a:bodyPr>
            <a:normAutofit fontScale="90000"/>
          </a:bodyPr>
          <a:lstStyle/>
          <a:p>
            <a:r>
              <a:rPr lang="en-GB" dirty="0" smtClean="0">
                <a:solidFill>
                  <a:schemeClr val="accent1">
                    <a:lumMod val="75000"/>
                  </a:schemeClr>
                </a:solidFill>
                <a:latin typeface="Arial" pitchFamily="34" charset="0"/>
                <a:cs typeface="Arial" pitchFamily="34" charset="0"/>
              </a:rPr>
              <a:t>Our year group page on the website</a:t>
            </a:r>
            <a:endParaRPr lang="en-GB" dirty="0">
              <a:solidFill>
                <a:schemeClr val="accent1">
                  <a:lumMod val="7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Arial" pitchFamily="34" charset="0"/>
                <a:cs typeface="Arial" pitchFamily="34" charset="0"/>
              </a:rPr>
              <a:t>All information can now be found on our website</a:t>
            </a:r>
            <a:endParaRPr lang="en-GB" dirty="0" smtClean="0">
              <a:latin typeface="Arial" pitchFamily="34" charset="0"/>
              <a:cs typeface="Arial" pitchFamily="34" charset="0"/>
            </a:endParaRPr>
          </a:p>
          <a:p>
            <a:r>
              <a:rPr lang="en-GB" dirty="0" smtClean="0">
                <a:latin typeface="Arial" pitchFamily="34" charset="0"/>
                <a:cs typeface="Arial" pitchFamily="34" charset="0"/>
              </a:rPr>
              <a:t>On </a:t>
            </a:r>
            <a:r>
              <a:rPr lang="en-GB" dirty="0" smtClean="0">
                <a:latin typeface="Arial" pitchFamily="34" charset="0"/>
                <a:cs typeface="Arial" pitchFamily="34" charset="0"/>
              </a:rPr>
              <a:t>the website you </a:t>
            </a:r>
            <a:r>
              <a:rPr lang="en-GB" dirty="0" smtClean="0">
                <a:latin typeface="Arial" pitchFamily="34" charset="0"/>
                <a:cs typeface="Arial" pitchFamily="34" charset="0"/>
              </a:rPr>
              <a:t>will find:</a:t>
            </a:r>
          </a:p>
          <a:p>
            <a:pPr lvl="1"/>
            <a:r>
              <a:rPr lang="en-GB" dirty="0" smtClean="0">
                <a:latin typeface="Arial" pitchFamily="34" charset="0"/>
                <a:cs typeface="Arial" pitchFamily="34" charset="0"/>
              </a:rPr>
              <a:t>Links to websites we have subscriptions for</a:t>
            </a:r>
          </a:p>
          <a:p>
            <a:pPr lvl="1"/>
            <a:r>
              <a:rPr lang="en-GB" dirty="0" smtClean="0">
                <a:latin typeface="Arial" pitchFamily="34" charset="0"/>
                <a:cs typeface="Arial" pitchFamily="34" charset="0"/>
              </a:rPr>
              <a:t>Weekly </a:t>
            </a:r>
            <a:r>
              <a:rPr lang="en-GB" dirty="0" smtClean="0">
                <a:latin typeface="Arial" pitchFamily="34" charset="0"/>
                <a:cs typeface="Arial" pitchFamily="34" charset="0"/>
              </a:rPr>
              <a:t>spellings</a:t>
            </a:r>
          </a:p>
          <a:p>
            <a:pPr lvl="1"/>
            <a:r>
              <a:rPr lang="en-GB" dirty="0" smtClean="0">
                <a:latin typeface="Arial" pitchFamily="34" charset="0"/>
                <a:cs typeface="Arial" pitchFamily="34" charset="0"/>
              </a:rPr>
              <a:t>Weekly fluency facts</a:t>
            </a:r>
          </a:p>
          <a:p>
            <a:pPr lvl="1"/>
            <a:r>
              <a:rPr lang="en-GB" dirty="0" smtClean="0">
                <a:latin typeface="Arial" pitchFamily="34" charset="0"/>
                <a:cs typeface="Arial" pitchFamily="34" charset="0"/>
              </a:rPr>
              <a:t>Curriculum information</a:t>
            </a:r>
          </a:p>
          <a:p>
            <a:pPr lvl="1"/>
            <a:r>
              <a:rPr lang="en-GB" dirty="0" smtClean="0">
                <a:latin typeface="Arial" pitchFamily="34" charset="0"/>
                <a:cs typeface="Arial" pitchFamily="34" charset="0"/>
              </a:rPr>
              <a:t>Important messages relevant to our year group</a:t>
            </a:r>
          </a:p>
          <a:p>
            <a:pPr lvl="1">
              <a:buNone/>
            </a:pPr>
            <a:endParaRPr lang="en-GB" dirty="0" smtClean="0">
              <a:latin typeface="Arial" pitchFamily="34" charset="0"/>
              <a:cs typeface="Arial" pitchFamily="34" charset="0"/>
            </a:endParaRPr>
          </a:p>
        </p:txBody>
      </p:sp>
      <p:pic>
        <p:nvPicPr>
          <p:cNvPr id="4" name="Picture 3" descr="logo 2.jpg"/>
          <p:cNvPicPr>
            <a:picLocks noChangeAspect="1"/>
          </p:cNvPicPr>
          <p:nvPr/>
        </p:nvPicPr>
        <p:blipFill>
          <a:blip r:embed="rId2" cstate="print"/>
          <a:stretch>
            <a:fillRect/>
          </a:stretch>
        </p:blipFill>
        <p:spPr>
          <a:xfrm>
            <a:off x="7382026" y="94320"/>
            <a:ext cx="1545950" cy="526368"/>
          </a:xfrm>
          <a:prstGeom prst="rect">
            <a:avLst/>
          </a:prstGeom>
        </p:spPr>
      </p:pic>
      <p:sp>
        <p:nvSpPr>
          <p:cNvPr id="5" name="TextBox 4"/>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smtClean="0">
                <a:solidFill>
                  <a:schemeClr val="bg1"/>
                </a:solidFill>
              </a:rPr>
              <a:t>Thrive		Enjoy		Achieve		Aspire</a:t>
            </a:r>
            <a:endParaRPr lang="en-GB" sz="16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1888</Words>
  <Application>Microsoft Office PowerPoint</Application>
  <PresentationFormat>On-screen Show (4:3)</PresentationFormat>
  <Paragraphs>207</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Welcome to Year 4!</vt:lpstr>
      <vt:lpstr>Key Adults in our school</vt:lpstr>
      <vt:lpstr>Slide 3</vt:lpstr>
      <vt:lpstr>Our ROOTS</vt:lpstr>
      <vt:lpstr>Yellow and Red Leaves</vt:lpstr>
      <vt:lpstr>Rewards</vt:lpstr>
      <vt:lpstr>House System</vt:lpstr>
      <vt:lpstr>Communication</vt:lpstr>
      <vt:lpstr>Our year group page on the website</vt:lpstr>
      <vt:lpstr>Pupil Premium</vt:lpstr>
      <vt:lpstr>Our Protective Hands</vt:lpstr>
      <vt:lpstr>What to do if you think your child is being bullied:</vt:lpstr>
      <vt:lpstr>Our expectations</vt:lpstr>
      <vt:lpstr>Home Learning</vt:lpstr>
      <vt:lpstr>Uniform</vt:lpstr>
      <vt:lpstr>PE Uniform</vt:lpstr>
      <vt:lpstr>Maths fluency facts, TTRockstars and Doodlemaths</vt:lpstr>
      <vt:lpstr>Spellings</vt:lpstr>
      <vt:lpstr>Expectations – Year 4 Maths</vt:lpstr>
      <vt:lpstr>Year 4 MTC (Multiplication Tables Check)</vt:lpstr>
      <vt:lpstr>Expectations - Writing</vt:lpstr>
      <vt:lpstr>Expectations - Reading</vt:lpstr>
      <vt:lpstr>Autumn Term 1</vt:lpstr>
      <vt:lpstr>Autumn Term 2</vt:lpstr>
      <vt:lpstr>Spring Term 1</vt:lpstr>
      <vt:lpstr>Spring Term 2</vt:lpstr>
      <vt:lpstr>Summer Term 1</vt:lpstr>
      <vt:lpstr>Summer Term 2</vt:lpstr>
      <vt:lpstr>Your child’s progress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JDixon</dc:creator>
  <cp:lastModifiedBy>Steph Scott</cp:lastModifiedBy>
  <cp:revision>69</cp:revision>
  <cp:lastPrinted>2017-09-14T12:23:50Z</cp:lastPrinted>
  <dcterms:created xsi:type="dcterms:W3CDTF">2015-09-21T15:02:18Z</dcterms:created>
  <dcterms:modified xsi:type="dcterms:W3CDTF">2023-09-11T11:55:48Z</dcterms:modified>
</cp:coreProperties>
</file>