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6" r:id="rId2"/>
    <p:sldId id="308" r:id="rId3"/>
    <p:sldId id="290" r:id="rId4"/>
    <p:sldId id="291" r:id="rId5"/>
    <p:sldId id="292" r:id="rId6"/>
    <p:sldId id="293" r:id="rId7"/>
    <p:sldId id="258" r:id="rId8"/>
    <p:sldId id="259" r:id="rId9"/>
    <p:sldId id="303" r:id="rId10"/>
    <p:sldId id="301" r:id="rId11"/>
    <p:sldId id="260" r:id="rId12"/>
    <p:sldId id="272" r:id="rId13"/>
    <p:sldId id="271" r:id="rId14"/>
    <p:sldId id="309" r:id="rId15"/>
    <p:sldId id="295" r:id="rId16"/>
    <p:sldId id="296" r:id="rId17"/>
    <p:sldId id="294" r:id="rId18"/>
    <p:sldId id="304" r:id="rId19"/>
    <p:sldId id="263" r:id="rId20"/>
    <p:sldId id="273" r:id="rId21"/>
    <p:sldId id="275" r:id="rId22"/>
    <p:sldId id="310" r:id="rId23"/>
    <p:sldId id="311" r:id="rId24"/>
    <p:sldId id="312" r:id="rId25"/>
    <p:sldId id="313" r:id="rId26"/>
    <p:sldId id="314" r:id="rId27"/>
    <p:sldId id="315" r:id="rId28"/>
    <p:sldId id="300" r:id="rId2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50" autoAdjust="0"/>
    <p:restoredTop sz="94630" autoAdjust="0"/>
  </p:normalViewPr>
  <p:slideViewPr>
    <p:cSldViewPr>
      <p:cViewPr varScale="1">
        <p:scale>
          <a:sx n="70" d="100"/>
          <a:sy n="70" d="100"/>
        </p:scale>
        <p:origin x="1362"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8DD7A2AA-4AF1-433A-A58E-2CF44ED06336}" type="datetimeFigureOut">
              <a:rPr lang="en-GB" smtClean="0"/>
              <a:pPr/>
              <a:t>15/04/2023</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B228FF45-4C29-4487-A695-D067056320D1}" type="slidenum">
              <a:rPr lang="en-GB" smtClean="0"/>
              <a:pPr/>
              <a:t>‹#›</a:t>
            </a:fld>
            <a:endParaRPr lang="en-GB"/>
          </a:p>
        </p:txBody>
      </p:sp>
    </p:spTree>
    <p:extLst>
      <p:ext uri="{BB962C8B-B14F-4D97-AF65-F5344CB8AC3E}">
        <p14:creationId xmlns:p14="http://schemas.microsoft.com/office/powerpoint/2010/main" val="41480645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90E92AF3-2EF0-4E96-9172-F43DC78DDCAC}" type="datetimeFigureOut">
              <a:rPr lang="en-GB" smtClean="0"/>
              <a:pPr/>
              <a:t>15/04/2023</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C7AC05E-A13A-4957-8919-E714E5B43153}" type="slidenum">
              <a:rPr lang="en-GB" smtClean="0"/>
              <a:pPr/>
              <a:t>‹#›</a:t>
            </a:fld>
            <a:endParaRPr lang="en-GB"/>
          </a:p>
        </p:txBody>
      </p:sp>
    </p:spTree>
    <p:extLst>
      <p:ext uri="{BB962C8B-B14F-4D97-AF65-F5344CB8AC3E}">
        <p14:creationId xmlns:p14="http://schemas.microsoft.com/office/powerpoint/2010/main" val="3403498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This</a:t>
            </a:r>
            <a:r>
              <a:rPr lang="en-GB" baseline="0" dirty="0"/>
              <a:t> image shows our tree. We have one of these trees as a display in each classroom and it forms the basis of our behaviour management system. Each child has a leaf and at the start of each session this will be on green. As children follow our roots and values, they are showing they are part of our family and part of our tree. Children who go ‘above and beyond’ will have their leaf moved to a gold bird. This earns them house points. If children are not following our roots and values, their leaf may be moved to the yellow or the red leaf until they begin to make the right choices again.</a:t>
            </a:r>
            <a:endParaRPr lang="en-GB" dirty="0"/>
          </a:p>
        </p:txBody>
      </p:sp>
      <p:sp>
        <p:nvSpPr>
          <p:cNvPr id="4" name="Slide Number Placeholder 3"/>
          <p:cNvSpPr>
            <a:spLocks noGrp="1"/>
          </p:cNvSpPr>
          <p:nvPr>
            <p:ph type="sldNum" sz="quarter" idx="10"/>
          </p:nvPr>
        </p:nvSpPr>
        <p:spPr/>
        <p:txBody>
          <a:bodyPr/>
          <a:lstStyle/>
          <a:p>
            <a:fld id="{7871854B-620E-455C-978A-4020F3F8D453}" type="slidenum">
              <a:rPr lang="en-GB" smtClean="0"/>
              <a:pPr/>
              <a:t>3</a:t>
            </a:fld>
            <a:endParaRPr lang="en-GB"/>
          </a:p>
        </p:txBody>
      </p:sp>
    </p:spTree>
    <p:extLst>
      <p:ext uri="{BB962C8B-B14F-4D97-AF65-F5344CB8AC3E}">
        <p14:creationId xmlns:p14="http://schemas.microsoft.com/office/powerpoint/2010/main" val="2848570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These</a:t>
            </a:r>
            <a:r>
              <a:rPr lang="en-GB" baseline="0" dirty="0"/>
              <a:t> are our roots, which all children are expected to follow in our school.</a:t>
            </a:r>
            <a:endParaRPr lang="en-GB" dirty="0"/>
          </a:p>
        </p:txBody>
      </p:sp>
      <p:sp>
        <p:nvSpPr>
          <p:cNvPr id="4" name="Slide Number Placeholder 3"/>
          <p:cNvSpPr>
            <a:spLocks noGrp="1"/>
          </p:cNvSpPr>
          <p:nvPr>
            <p:ph type="sldNum" sz="quarter" idx="10"/>
          </p:nvPr>
        </p:nvSpPr>
        <p:spPr/>
        <p:txBody>
          <a:bodyPr/>
          <a:lstStyle/>
          <a:p>
            <a:fld id="{7871854B-620E-455C-978A-4020F3F8D453}" type="slidenum">
              <a:rPr lang="en-GB" smtClean="0"/>
              <a:pPr/>
              <a:t>4</a:t>
            </a:fld>
            <a:endParaRPr lang="en-GB"/>
          </a:p>
        </p:txBody>
      </p:sp>
    </p:spTree>
    <p:extLst>
      <p:ext uri="{BB962C8B-B14F-4D97-AF65-F5344CB8AC3E}">
        <p14:creationId xmlns:p14="http://schemas.microsoft.com/office/powerpoint/2010/main" val="3698849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If</a:t>
            </a:r>
            <a:r>
              <a:rPr lang="en-GB" baseline="0" dirty="0"/>
              <a:t> children are not following our roots, they are given a verbal warning. If their behaviour continues, their leaf will be moved to yellow until they are able to follow the roots again. If a child goes down to yellow 3 times during the same day, this results in one red leaf. A red leaf may also not be given if behaviour is not improved after moving to yellow, or for serious incidents. A red leaf results in a consequence, such as some of their break being missed. Three red leaves in one week results in a lunchtime detention.</a:t>
            </a:r>
            <a:endParaRPr lang="en-GB" dirty="0"/>
          </a:p>
        </p:txBody>
      </p:sp>
      <p:sp>
        <p:nvSpPr>
          <p:cNvPr id="4" name="Slide Number Placeholder 3"/>
          <p:cNvSpPr>
            <a:spLocks noGrp="1"/>
          </p:cNvSpPr>
          <p:nvPr>
            <p:ph type="sldNum" sz="quarter" idx="10"/>
          </p:nvPr>
        </p:nvSpPr>
        <p:spPr/>
        <p:txBody>
          <a:bodyPr/>
          <a:lstStyle/>
          <a:p>
            <a:fld id="{7871854B-620E-455C-978A-4020F3F8D453}" type="slidenum">
              <a:rPr lang="en-GB" smtClean="0"/>
              <a:pPr/>
              <a:t>5</a:t>
            </a:fld>
            <a:endParaRPr lang="en-GB"/>
          </a:p>
        </p:txBody>
      </p:sp>
    </p:spTree>
    <p:extLst>
      <p:ext uri="{BB962C8B-B14F-4D97-AF65-F5344CB8AC3E}">
        <p14:creationId xmlns:p14="http://schemas.microsoft.com/office/powerpoint/2010/main" val="696836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Each</a:t>
            </a:r>
            <a:r>
              <a:rPr lang="en-GB" baseline="0" dirty="0"/>
              <a:t> week, one child who has gone ‘above and beyond’ by putting a lot of effort into their learning, will be awarded the aspire trophy. This will sit on their desk for the week and they will receive 3 house points. We also award gold leaves each week for demonstrating our roots. House points are also awarded.</a:t>
            </a:r>
            <a:endParaRPr lang="en-GB" dirty="0"/>
          </a:p>
        </p:txBody>
      </p:sp>
      <p:sp>
        <p:nvSpPr>
          <p:cNvPr id="4" name="Slide Number Placeholder 3"/>
          <p:cNvSpPr>
            <a:spLocks noGrp="1"/>
          </p:cNvSpPr>
          <p:nvPr>
            <p:ph type="sldNum" sz="quarter" idx="10"/>
          </p:nvPr>
        </p:nvSpPr>
        <p:spPr/>
        <p:txBody>
          <a:bodyPr/>
          <a:lstStyle/>
          <a:p>
            <a:fld id="{7871854B-620E-455C-978A-4020F3F8D453}" type="slidenum">
              <a:rPr lang="en-GB" smtClean="0"/>
              <a:pPr/>
              <a:t>6</a:t>
            </a:fld>
            <a:endParaRPr lang="en-GB"/>
          </a:p>
        </p:txBody>
      </p:sp>
    </p:spTree>
    <p:extLst>
      <p:ext uri="{BB962C8B-B14F-4D97-AF65-F5344CB8AC3E}">
        <p14:creationId xmlns:p14="http://schemas.microsoft.com/office/powerpoint/2010/main" val="3844876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Children stay in the same house throughout their time at our school. This should be the same house as siblings in the school. </a:t>
            </a:r>
          </a:p>
        </p:txBody>
      </p:sp>
      <p:sp>
        <p:nvSpPr>
          <p:cNvPr id="4" name="Slide Number Placeholder 3"/>
          <p:cNvSpPr>
            <a:spLocks noGrp="1"/>
          </p:cNvSpPr>
          <p:nvPr>
            <p:ph type="sldNum" sz="quarter" idx="10"/>
          </p:nvPr>
        </p:nvSpPr>
        <p:spPr/>
        <p:txBody>
          <a:bodyPr/>
          <a:lstStyle/>
          <a:p>
            <a:fld id="{DC7AC05E-A13A-4957-8919-E714E5B43153}" type="slidenum">
              <a:rPr lang="en-GB" smtClean="0"/>
              <a:pPr/>
              <a:t>7</a:t>
            </a:fld>
            <a:endParaRPr lang="en-GB"/>
          </a:p>
        </p:txBody>
      </p:sp>
    </p:spTree>
    <p:extLst>
      <p:ext uri="{BB962C8B-B14F-4D97-AF65-F5344CB8AC3E}">
        <p14:creationId xmlns:p14="http://schemas.microsoft.com/office/powerpoint/2010/main" val="3724462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DM</a:t>
            </a:r>
          </a:p>
        </p:txBody>
      </p:sp>
      <p:sp>
        <p:nvSpPr>
          <p:cNvPr id="4" name="Slide Number Placeholder 3"/>
          <p:cNvSpPr>
            <a:spLocks noGrp="1"/>
          </p:cNvSpPr>
          <p:nvPr>
            <p:ph type="sldNum" sz="quarter" idx="10"/>
          </p:nvPr>
        </p:nvSpPr>
        <p:spPr/>
        <p:txBody>
          <a:bodyPr/>
          <a:lstStyle/>
          <a:p>
            <a:fld id="{7871854B-620E-455C-978A-4020F3F8D453}" type="slidenum">
              <a:rPr lang="en-GB" smtClean="0"/>
              <a:pPr/>
              <a:t>15</a:t>
            </a:fld>
            <a:endParaRPr lang="en-GB"/>
          </a:p>
        </p:txBody>
      </p:sp>
    </p:spTree>
    <p:extLst>
      <p:ext uri="{BB962C8B-B14F-4D97-AF65-F5344CB8AC3E}">
        <p14:creationId xmlns:p14="http://schemas.microsoft.com/office/powerpoint/2010/main" val="2159681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DM</a:t>
            </a:r>
          </a:p>
        </p:txBody>
      </p:sp>
      <p:sp>
        <p:nvSpPr>
          <p:cNvPr id="4" name="Slide Number Placeholder 3"/>
          <p:cNvSpPr>
            <a:spLocks noGrp="1"/>
          </p:cNvSpPr>
          <p:nvPr>
            <p:ph type="sldNum" sz="quarter" idx="10"/>
          </p:nvPr>
        </p:nvSpPr>
        <p:spPr/>
        <p:txBody>
          <a:bodyPr/>
          <a:lstStyle/>
          <a:p>
            <a:fld id="{7871854B-620E-455C-978A-4020F3F8D453}" type="slidenum">
              <a:rPr lang="en-GB" smtClean="0"/>
              <a:pPr/>
              <a:t>16</a:t>
            </a:fld>
            <a:endParaRPr lang="en-GB"/>
          </a:p>
        </p:txBody>
      </p:sp>
    </p:spTree>
    <p:extLst>
      <p:ext uri="{BB962C8B-B14F-4D97-AF65-F5344CB8AC3E}">
        <p14:creationId xmlns:p14="http://schemas.microsoft.com/office/powerpoint/2010/main" val="3501992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SS</a:t>
            </a:r>
          </a:p>
        </p:txBody>
      </p:sp>
      <p:sp>
        <p:nvSpPr>
          <p:cNvPr id="4" name="Slide Number Placeholder 3"/>
          <p:cNvSpPr>
            <a:spLocks noGrp="1"/>
          </p:cNvSpPr>
          <p:nvPr>
            <p:ph type="sldNum" sz="quarter" idx="10"/>
          </p:nvPr>
        </p:nvSpPr>
        <p:spPr/>
        <p:txBody>
          <a:bodyPr/>
          <a:lstStyle/>
          <a:p>
            <a:fld id="{7871854B-620E-455C-978A-4020F3F8D453}" type="slidenum">
              <a:rPr lang="en-GB" smtClean="0"/>
              <a:pPr/>
              <a:t>17</a:t>
            </a:fld>
            <a:endParaRPr lang="en-GB"/>
          </a:p>
        </p:txBody>
      </p:sp>
    </p:spTree>
    <p:extLst>
      <p:ext uri="{BB962C8B-B14F-4D97-AF65-F5344CB8AC3E}">
        <p14:creationId xmlns:p14="http://schemas.microsoft.com/office/powerpoint/2010/main" val="452844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SS</a:t>
            </a:r>
          </a:p>
        </p:txBody>
      </p:sp>
      <p:sp>
        <p:nvSpPr>
          <p:cNvPr id="4" name="Slide Number Placeholder 3"/>
          <p:cNvSpPr>
            <a:spLocks noGrp="1"/>
          </p:cNvSpPr>
          <p:nvPr>
            <p:ph type="sldNum" sz="quarter" idx="10"/>
          </p:nvPr>
        </p:nvSpPr>
        <p:spPr/>
        <p:txBody>
          <a:bodyPr/>
          <a:lstStyle/>
          <a:p>
            <a:fld id="{7871854B-620E-455C-978A-4020F3F8D453}" type="slidenum">
              <a:rPr lang="en-GB" smtClean="0"/>
              <a:pPr/>
              <a:t>18</a:t>
            </a:fld>
            <a:endParaRPr lang="en-GB"/>
          </a:p>
        </p:txBody>
      </p:sp>
    </p:spTree>
    <p:extLst>
      <p:ext uri="{BB962C8B-B14F-4D97-AF65-F5344CB8AC3E}">
        <p14:creationId xmlns:p14="http://schemas.microsoft.com/office/powerpoint/2010/main" val="3769224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2E72E03-15D3-4578-B1B0-57C6175FD4C9}" type="datetimeFigureOut">
              <a:rPr lang="en-GB" smtClean="0"/>
              <a:pPr/>
              <a:t>15/04/2023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E842A8-D932-4080-9D92-4A18FFEDAE11}"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2E72E03-15D3-4578-B1B0-57C6175FD4C9}" type="datetimeFigureOut">
              <a:rPr lang="en-GB" smtClean="0"/>
              <a:pPr/>
              <a:t>15/04/2023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E842A8-D932-4080-9D92-4A18FFEDAE11}"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2E72E03-15D3-4578-B1B0-57C6175FD4C9}" type="datetimeFigureOut">
              <a:rPr lang="en-GB" smtClean="0"/>
              <a:pPr/>
              <a:t>15/04/2023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E842A8-D932-4080-9D92-4A18FFEDAE11}"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2E72E03-15D3-4578-B1B0-57C6175FD4C9}" type="datetimeFigureOut">
              <a:rPr lang="en-GB" smtClean="0"/>
              <a:pPr/>
              <a:t>15/04/2023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E842A8-D932-4080-9D92-4A18FFEDAE11}"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E72E03-15D3-4578-B1B0-57C6175FD4C9}" type="datetimeFigureOut">
              <a:rPr lang="en-GB" smtClean="0"/>
              <a:pPr/>
              <a:t>15/04/2023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E842A8-D932-4080-9D92-4A18FFEDAE11}"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2E72E03-15D3-4578-B1B0-57C6175FD4C9}" type="datetimeFigureOut">
              <a:rPr lang="en-GB" smtClean="0"/>
              <a:pPr/>
              <a:t>15/04/2023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E842A8-D932-4080-9D92-4A18FFEDAE11}"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2E72E03-15D3-4578-B1B0-57C6175FD4C9}" type="datetimeFigureOut">
              <a:rPr lang="en-GB" smtClean="0"/>
              <a:pPr/>
              <a:t>15/04/2023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CE842A8-D932-4080-9D92-4A18FFEDAE11}"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2E72E03-15D3-4578-B1B0-57C6175FD4C9}" type="datetimeFigureOut">
              <a:rPr lang="en-GB" smtClean="0"/>
              <a:pPr/>
              <a:t>15/04/2023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CE842A8-D932-4080-9D92-4A18FFEDAE11}"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E72E03-15D3-4578-B1B0-57C6175FD4C9}" type="datetimeFigureOut">
              <a:rPr lang="en-GB" smtClean="0"/>
              <a:pPr/>
              <a:t>15/04/2023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CE842A8-D932-4080-9D92-4A18FFEDAE11}"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E72E03-15D3-4578-B1B0-57C6175FD4C9}" type="datetimeFigureOut">
              <a:rPr lang="en-GB" smtClean="0"/>
              <a:pPr/>
              <a:t>15/04/2023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E842A8-D932-4080-9D92-4A18FFEDAE11}"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E72E03-15D3-4578-B1B0-57C6175FD4C9}" type="datetimeFigureOut">
              <a:rPr lang="en-GB" smtClean="0"/>
              <a:pPr/>
              <a:t>15/04/2023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E842A8-D932-4080-9D92-4A18FFEDAE11}"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E72E03-15D3-4578-B1B0-57C6175FD4C9}" type="datetimeFigureOut">
              <a:rPr lang="en-GB" smtClean="0"/>
              <a:pPr/>
              <a:t>15/04/2023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E842A8-D932-4080-9D92-4A18FFEDAE11}"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https://spellingframe.co.uk/"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81328"/>
            <a:ext cx="9144000" cy="4766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755576" y="476672"/>
            <a:ext cx="7772400" cy="1470025"/>
          </a:xfrm>
        </p:spPr>
        <p:txBody>
          <a:bodyPr/>
          <a:lstStyle/>
          <a:p>
            <a:r>
              <a:rPr lang="en-GB" dirty="0"/>
              <a:t>Welcome to Year </a:t>
            </a:r>
            <a:r>
              <a:rPr lang="en-GB" dirty="0" smtClean="0"/>
              <a:t>1!</a:t>
            </a:r>
            <a:endParaRPr lang="en-GB" dirty="0"/>
          </a:p>
        </p:txBody>
      </p:sp>
      <p:pic>
        <p:nvPicPr>
          <p:cNvPr id="4" name="Picture 3" descr="logo 2.jpg"/>
          <p:cNvPicPr>
            <a:picLocks noChangeAspect="1"/>
          </p:cNvPicPr>
          <p:nvPr/>
        </p:nvPicPr>
        <p:blipFill>
          <a:blip r:embed="rId2" cstate="print"/>
          <a:stretch>
            <a:fillRect/>
          </a:stretch>
        </p:blipFill>
        <p:spPr>
          <a:xfrm>
            <a:off x="6601602" y="188640"/>
            <a:ext cx="2326374" cy="792088"/>
          </a:xfrm>
          <a:prstGeom prst="rect">
            <a:avLst/>
          </a:prstGeom>
        </p:spPr>
      </p:pic>
      <p:sp>
        <p:nvSpPr>
          <p:cNvPr id="5" name="TextBox 4"/>
          <p:cNvSpPr txBox="1"/>
          <p:nvPr/>
        </p:nvSpPr>
        <p:spPr>
          <a:xfrm>
            <a:off x="0" y="6304002"/>
            <a:ext cx="9144000" cy="553998"/>
          </a:xfrm>
          <a:prstGeom prst="rect">
            <a:avLst/>
          </a:prstGeom>
          <a:solidFill>
            <a:srgbClr val="92D050"/>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3000" b="1" dirty="0">
                <a:solidFill>
                  <a:schemeClr val="bg1"/>
                </a:solidFill>
              </a:rPr>
              <a:t>Thrive	Enjoy		Achieve	Aspire</a:t>
            </a:r>
          </a:p>
        </p:txBody>
      </p:sp>
      <p:sp>
        <p:nvSpPr>
          <p:cNvPr id="9" name="Subtitle 8"/>
          <p:cNvSpPr>
            <a:spLocks noGrp="1"/>
          </p:cNvSpPr>
          <p:nvPr>
            <p:ph type="subTitle" idx="1"/>
          </p:nvPr>
        </p:nvSpPr>
        <p:spPr>
          <a:xfrm>
            <a:off x="935596" y="1946697"/>
            <a:ext cx="7272808" cy="3528392"/>
          </a:xfrm>
        </p:spPr>
        <p:txBody>
          <a:bodyPr>
            <a:normAutofit/>
          </a:bodyPr>
          <a:lstStyle/>
          <a:p>
            <a:pPr algn="l"/>
            <a:r>
              <a:rPr lang="en-GB" dirty="0" smtClean="0">
                <a:solidFill>
                  <a:schemeClr val="tx1"/>
                </a:solidFill>
              </a:rPr>
              <a:t>Mrs Laura Dudley – Cedar Class Teacher and Year </a:t>
            </a:r>
            <a:r>
              <a:rPr lang="en-GB" dirty="0">
                <a:solidFill>
                  <a:schemeClr val="tx1"/>
                </a:solidFill>
              </a:rPr>
              <a:t>G</a:t>
            </a:r>
            <a:r>
              <a:rPr lang="en-GB" dirty="0" smtClean="0">
                <a:solidFill>
                  <a:schemeClr val="tx1"/>
                </a:solidFill>
              </a:rPr>
              <a:t>roup </a:t>
            </a:r>
            <a:r>
              <a:rPr lang="en-GB" dirty="0">
                <a:solidFill>
                  <a:schemeClr val="tx1"/>
                </a:solidFill>
              </a:rPr>
              <a:t>L</a:t>
            </a:r>
            <a:r>
              <a:rPr lang="en-GB" dirty="0" smtClean="0">
                <a:solidFill>
                  <a:schemeClr val="tx1"/>
                </a:solidFill>
              </a:rPr>
              <a:t>ead</a:t>
            </a:r>
            <a:endParaRPr lang="en-GB" dirty="0">
              <a:solidFill>
                <a:schemeClr val="tx1"/>
              </a:solidFill>
            </a:endParaRPr>
          </a:p>
          <a:p>
            <a:pPr algn="l"/>
            <a:r>
              <a:rPr lang="en-GB" dirty="0" smtClean="0">
                <a:solidFill>
                  <a:schemeClr val="tx1"/>
                </a:solidFill>
              </a:rPr>
              <a:t>Mrs Melissa Collins – Rowan Class Teacher</a:t>
            </a:r>
          </a:p>
          <a:p>
            <a:pPr algn="l"/>
            <a:r>
              <a:rPr lang="en-GB" dirty="0" smtClean="0">
                <a:solidFill>
                  <a:schemeClr val="tx1"/>
                </a:solidFill>
              </a:rPr>
              <a:t>Sandy </a:t>
            </a:r>
            <a:r>
              <a:rPr lang="en-GB" dirty="0" err="1" smtClean="0">
                <a:solidFill>
                  <a:schemeClr val="tx1"/>
                </a:solidFill>
              </a:rPr>
              <a:t>Eaglen</a:t>
            </a:r>
            <a:r>
              <a:rPr lang="en-GB" dirty="0" smtClean="0">
                <a:solidFill>
                  <a:schemeClr val="tx1"/>
                </a:solidFill>
              </a:rPr>
              <a:t> – Learning Support Assistant</a:t>
            </a:r>
          </a:p>
          <a:p>
            <a:pPr algn="l"/>
            <a:r>
              <a:rPr lang="en-GB" dirty="0">
                <a:solidFill>
                  <a:schemeClr val="tx1"/>
                </a:solidFill>
              </a:rPr>
              <a:t>Roz Smith - Learning Support </a:t>
            </a:r>
            <a:r>
              <a:rPr lang="en-GB" dirty="0" smtClean="0">
                <a:solidFill>
                  <a:schemeClr val="tx1"/>
                </a:solidFill>
              </a:rPr>
              <a:t>Assistant</a:t>
            </a:r>
          </a:p>
          <a:p>
            <a:pPr algn="l"/>
            <a:r>
              <a:rPr lang="en-GB" dirty="0" smtClean="0">
                <a:solidFill>
                  <a:schemeClr val="tx1"/>
                </a:solidFill>
              </a:rPr>
              <a:t>Codie Pearson - </a:t>
            </a:r>
            <a:r>
              <a:rPr lang="en-GB" dirty="0">
                <a:solidFill>
                  <a:schemeClr val="tx1"/>
                </a:solidFill>
              </a:rPr>
              <a:t>Learning Support Assistant</a:t>
            </a:r>
          </a:p>
          <a:p>
            <a:pPr algn="l"/>
            <a:endParaRPr lang="en-GB"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Pupil Premium</a:t>
            </a:r>
          </a:p>
        </p:txBody>
      </p:sp>
      <p:sp>
        <p:nvSpPr>
          <p:cNvPr id="3" name="Content Placeholder 2"/>
          <p:cNvSpPr>
            <a:spLocks noGrp="1"/>
          </p:cNvSpPr>
          <p:nvPr>
            <p:ph idx="1"/>
          </p:nvPr>
        </p:nvSpPr>
        <p:spPr/>
        <p:txBody>
          <a:bodyPr>
            <a:normAutofit fontScale="85000" lnSpcReduction="10000"/>
          </a:bodyPr>
          <a:lstStyle/>
          <a:p>
            <a:r>
              <a:rPr lang="en-GB" dirty="0"/>
              <a:t>Funding is given to schools for each child registered for pupil premium.</a:t>
            </a:r>
          </a:p>
          <a:p>
            <a:r>
              <a:rPr lang="en-GB" dirty="0"/>
              <a:t>This funding enables us to support these pupils in any way necessary to improve their education.</a:t>
            </a:r>
          </a:p>
          <a:p>
            <a:r>
              <a:rPr lang="en-GB" dirty="0"/>
              <a:t>This may include discounts for school trips, uniform and after-school clubs.</a:t>
            </a:r>
          </a:p>
          <a:p>
            <a:r>
              <a:rPr lang="en-GB" dirty="0"/>
              <a:t>If you think you may be eligible to register your child as pupil premium, please speak to Carol </a:t>
            </a:r>
            <a:r>
              <a:rPr lang="en-GB" dirty="0" err="1"/>
              <a:t>Mallett</a:t>
            </a:r>
            <a:r>
              <a:rPr lang="en-GB" dirty="0"/>
              <a:t> (our family champion) or the office.</a:t>
            </a:r>
          </a:p>
          <a:p>
            <a:r>
              <a:rPr lang="en-GB" dirty="0"/>
              <a:t>Further information about how to apply and how this funding is used at our school is on the website.</a:t>
            </a:r>
          </a:p>
        </p:txBody>
      </p:sp>
      <p:sp>
        <p:nvSpPr>
          <p:cNvPr id="4" name="TextBox 3"/>
          <p:cNvSpPr txBox="1"/>
          <p:nvPr/>
        </p:nvSpPr>
        <p:spPr>
          <a:xfrm>
            <a:off x="0" y="6519446"/>
            <a:ext cx="9144000" cy="338554"/>
          </a:xfrm>
          <a:prstGeom prst="rect">
            <a:avLst/>
          </a:prstGeom>
          <a:solidFill>
            <a:srgbClr val="92D050"/>
          </a:solidFill>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GB" sz="1600" b="1" dirty="0">
                <a:solidFill>
                  <a:schemeClr val="bg1"/>
                </a:solidFill>
              </a:rPr>
              <a:t>Thrive		Enjoy		Achieve		Aspire</a:t>
            </a:r>
          </a:p>
        </p:txBody>
      </p:sp>
      <p:pic>
        <p:nvPicPr>
          <p:cNvPr id="5" name="Picture 4" descr="logo 2.jpg"/>
          <p:cNvPicPr>
            <a:picLocks noChangeAspect="1"/>
          </p:cNvPicPr>
          <p:nvPr/>
        </p:nvPicPr>
        <p:blipFill>
          <a:blip r:embed="rId2" cstate="print"/>
          <a:stretch>
            <a:fillRect/>
          </a:stretch>
        </p:blipFill>
        <p:spPr>
          <a:xfrm>
            <a:off x="7382026" y="94320"/>
            <a:ext cx="1545950" cy="52636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81328"/>
            <a:ext cx="9144000" cy="4766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logo 2.jpg"/>
          <p:cNvPicPr>
            <a:picLocks noChangeAspect="1"/>
          </p:cNvPicPr>
          <p:nvPr/>
        </p:nvPicPr>
        <p:blipFill>
          <a:blip r:embed="rId2" cstate="print"/>
          <a:stretch>
            <a:fillRect/>
          </a:stretch>
        </p:blipFill>
        <p:spPr>
          <a:xfrm>
            <a:off x="6601602" y="188640"/>
            <a:ext cx="2326374" cy="792088"/>
          </a:xfrm>
          <a:prstGeom prst="rect">
            <a:avLst/>
          </a:prstGeom>
        </p:spPr>
      </p:pic>
      <p:sp>
        <p:nvSpPr>
          <p:cNvPr id="5" name="TextBox 4"/>
          <p:cNvSpPr txBox="1"/>
          <p:nvPr/>
        </p:nvSpPr>
        <p:spPr>
          <a:xfrm>
            <a:off x="0" y="6304002"/>
            <a:ext cx="9144000" cy="553998"/>
          </a:xfrm>
          <a:prstGeom prst="rect">
            <a:avLst/>
          </a:prstGeom>
          <a:solidFill>
            <a:srgbClr val="92D050"/>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3000" b="1" dirty="0">
                <a:solidFill>
                  <a:schemeClr val="bg1"/>
                </a:solidFill>
              </a:rPr>
              <a:t>Thrive	Enjoy		Achieve	Aspire</a:t>
            </a:r>
          </a:p>
        </p:txBody>
      </p:sp>
      <p:sp>
        <p:nvSpPr>
          <p:cNvPr id="9" name="Subtitle 8"/>
          <p:cNvSpPr>
            <a:spLocks noGrp="1"/>
          </p:cNvSpPr>
          <p:nvPr>
            <p:ph type="subTitle" idx="1"/>
          </p:nvPr>
        </p:nvSpPr>
        <p:spPr>
          <a:xfrm>
            <a:off x="1331640" y="2060848"/>
            <a:ext cx="6400800" cy="2952328"/>
          </a:xfrm>
        </p:spPr>
        <p:txBody>
          <a:bodyPr>
            <a:noAutofit/>
          </a:bodyPr>
          <a:lstStyle/>
          <a:p>
            <a:pPr algn="l">
              <a:buFont typeface="Arial" pitchFamily="34" charset="0"/>
              <a:buChar char="•"/>
            </a:pPr>
            <a:r>
              <a:rPr lang="en-GB" sz="2800" dirty="0">
                <a:solidFill>
                  <a:schemeClr val="tx1"/>
                </a:solidFill>
              </a:rPr>
              <a:t>Each child has a protective hand. It lists 5 people they can go to if they are feeling sad or worried.</a:t>
            </a:r>
          </a:p>
          <a:p>
            <a:pPr algn="l">
              <a:buFont typeface="Arial" pitchFamily="34" charset="0"/>
              <a:buChar char="•"/>
            </a:pPr>
            <a:r>
              <a:rPr lang="en-GB" sz="2800" dirty="0">
                <a:solidFill>
                  <a:schemeClr val="tx1"/>
                </a:solidFill>
              </a:rPr>
              <a:t>Each class also has a worry box – this is checked daily. </a:t>
            </a:r>
          </a:p>
          <a:p>
            <a:pPr algn="l">
              <a:buFont typeface="Arial" pitchFamily="34" charset="0"/>
              <a:buChar char="•"/>
            </a:pPr>
            <a:r>
              <a:rPr lang="en-GB" sz="2800" dirty="0">
                <a:solidFill>
                  <a:schemeClr val="tx1"/>
                </a:solidFill>
              </a:rPr>
              <a:t>Our designated safeguarding lead  is our head teacher – Miss Lovelock.</a:t>
            </a:r>
          </a:p>
          <a:p>
            <a:pPr algn="l"/>
            <a:endParaRPr lang="en-GB" sz="2800" dirty="0">
              <a:solidFill>
                <a:schemeClr val="tx1"/>
              </a:solidFill>
            </a:endParaRPr>
          </a:p>
        </p:txBody>
      </p:sp>
      <p:sp>
        <p:nvSpPr>
          <p:cNvPr id="10" name="Title 9"/>
          <p:cNvSpPr>
            <a:spLocks noGrp="1"/>
          </p:cNvSpPr>
          <p:nvPr>
            <p:ph type="ctrTitle"/>
          </p:nvPr>
        </p:nvSpPr>
        <p:spPr>
          <a:xfrm>
            <a:off x="755576" y="548680"/>
            <a:ext cx="7772400" cy="1470025"/>
          </a:xfrm>
        </p:spPr>
        <p:txBody>
          <a:bodyPr/>
          <a:lstStyle/>
          <a:p>
            <a:r>
              <a:rPr lang="en-GB" dirty="0"/>
              <a:t>Our Protective Hands</a:t>
            </a:r>
          </a:p>
        </p:txBody>
      </p:sp>
      <p:pic>
        <p:nvPicPr>
          <p:cNvPr id="1026" name="Picture 2" descr="http://greatlinfordprimaryschool.co.uk/wp-content/uploads/2014/02/Tar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4696" y="4935143"/>
            <a:ext cx="1680186" cy="12601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81328"/>
            <a:ext cx="9144000" cy="4766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logo 2.jpg"/>
          <p:cNvPicPr>
            <a:picLocks noChangeAspect="1"/>
          </p:cNvPicPr>
          <p:nvPr/>
        </p:nvPicPr>
        <p:blipFill>
          <a:blip r:embed="rId2" cstate="print"/>
          <a:stretch>
            <a:fillRect/>
          </a:stretch>
        </p:blipFill>
        <p:spPr>
          <a:xfrm>
            <a:off x="6601602" y="188640"/>
            <a:ext cx="2326374" cy="792088"/>
          </a:xfrm>
          <a:prstGeom prst="rect">
            <a:avLst/>
          </a:prstGeom>
        </p:spPr>
      </p:pic>
      <p:sp>
        <p:nvSpPr>
          <p:cNvPr id="5" name="TextBox 4"/>
          <p:cNvSpPr txBox="1"/>
          <p:nvPr/>
        </p:nvSpPr>
        <p:spPr>
          <a:xfrm>
            <a:off x="0" y="6304002"/>
            <a:ext cx="9144000" cy="553998"/>
          </a:xfrm>
          <a:prstGeom prst="rect">
            <a:avLst/>
          </a:prstGeom>
          <a:solidFill>
            <a:srgbClr val="92D050"/>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3000" b="1" dirty="0">
                <a:solidFill>
                  <a:schemeClr val="bg1"/>
                </a:solidFill>
              </a:rPr>
              <a:t>Thrive	Enjoy		Achieve	Aspire</a:t>
            </a:r>
          </a:p>
        </p:txBody>
      </p:sp>
      <p:sp>
        <p:nvSpPr>
          <p:cNvPr id="9" name="Subtitle 8"/>
          <p:cNvSpPr>
            <a:spLocks noGrp="1"/>
          </p:cNvSpPr>
          <p:nvPr>
            <p:ph type="subTitle" idx="1"/>
          </p:nvPr>
        </p:nvSpPr>
        <p:spPr>
          <a:xfrm>
            <a:off x="1331640" y="2060848"/>
            <a:ext cx="6400800" cy="2952328"/>
          </a:xfrm>
        </p:spPr>
        <p:txBody>
          <a:bodyPr>
            <a:noAutofit/>
          </a:bodyPr>
          <a:lstStyle/>
          <a:p>
            <a:pPr algn="l"/>
            <a:endParaRPr lang="en-GB" sz="2800" dirty="0"/>
          </a:p>
          <a:p>
            <a:pPr algn="l">
              <a:buFont typeface="Arial" pitchFamily="34" charset="0"/>
              <a:buChar char="•"/>
            </a:pPr>
            <a:r>
              <a:rPr lang="en-GB" sz="2800" dirty="0">
                <a:solidFill>
                  <a:schemeClr val="tx1"/>
                </a:solidFill>
              </a:rPr>
              <a:t>Encourage them to speak to an adult in school through use of their protective hand, the worry box in their class or by speaking directly to their teacher.</a:t>
            </a:r>
          </a:p>
          <a:p>
            <a:pPr algn="l">
              <a:buFont typeface="Arial" pitchFamily="34" charset="0"/>
              <a:buChar char="•"/>
            </a:pPr>
            <a:r>
              <a:rPr lang="en-GB" sz="2800" dirty="0">
                <a:solidFill>
                  <a:schemeClr val="tx1"/>
                </a:solidFill>
              </a:rPr>
              <a:t>Make an appointment through the office with your class teacher to voice your concerns. All worries will be taken seriously and investigated.</a:t>
            </a:r>
          </a:p>
        </p:txBody>
      </p:sp>
      <p:sp>
        <p:nvSpPr>
          <p:cNvPr id="10" name="Title 9"/>
          <p:cNvSpPr>
            <a:spLocks noGrp="1"/>
          </p:cNvSpPr>
          <p:nvPr>
            <p:ph type="ctrTitle"/>
          </p:nvPr>
        </p:nvSpPr>
        <p:spPr>
          <a:xfrm>
            <a:off x="755576" y="548680"/>
            <a:ext cx="7772400" cy="1470025"/>
          </a:xfrm>
        </p:spPr>
        <p:txBody>
          <a:bodyPr/>
          <a:lstStyle/>
          <a:p>
            <a:r>
              <a:rPr lang="en-GB" dirty="0"/>
              <a:t>What to do if you think your child is being bullied:</a:t>
            </a:r>
          </a:p>
        </p:txBody>
      </p:sp>
    </p:spTree>
    <p:extLst>
      <p:ext uri="{BB962C8B-B14F-4D97-AF65-F5344CB8AC3E}">
        <p14:creationId xmlns:p14="http://schemas.microsoft.com/office/powerpoint/2010/main" val="1503854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81328"/>
            <a:ext cx="9144000" cy="4766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logo 2.jpg"/>
          <p:cNvPicPr>
            <a:picLocks noChangeAspect="1"/>
          </p:cNvPicPr>
          <p:nvPr/>
        </p:nvPicPr>
        <p:blipFill>
          <a:blip r:embed="rId2" cstate="print"/>
          <a:stretch>
            <a:fillRect/>
          </a:stretch>
        </p:blipFill>
        <p:spPr>
          <a:xfrm>
            <a:off x="6601602" y="188640"/>
            <a:ext cx="2326374" cy="792088"/>
          </a:xfrm>
          <a:prstGeom prst="rect">
            <a:avLst/>
          </a:prstGeom>
        </p:spPr>
      </p:pic>
      <p:sp>
        <p:nvSpPr>
          <p:cNvPr id="5" name="TextBox 4"/>
          <p:cNvSpPr txBox="1"/>
          <p:nvPr/>
        </p:nvSpPr>
        <p:spPr>
          <a:xfrm>
            <a:off x="0" y="6304002"/>
            <a:ext cx="9144000" cy="553998"/>
          </a:xfrm>
          <a:prstGeom prst="rect">
            <a:avLst/>
          </a:prstGeom>
          <a:solidFill>
            <a:srgbClr val="92D050"/>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3000" b="1" dirty="0">
                <a:solidFill>
                  <a:schemeClr val="bg1"/>
                </a:solidFill>
              </a:rPr>
              <a:t>Thrive	Enjoy		Achieve	Aspire</a:t>
            </a:r>
          </a:p>
        </p:txBody>
      </p:sp>
      <p:sp>
        <p:nvSpPr>
          <p:cNvPr id="9" name="Subtitle 8"/>
          <p:cNvSpPr>
            <a:spLocks noGrp="1"/>
          </p:cNvSpPr>
          <p:nvPr>
            <p:ph type="subTitle" idx="1"/>
          </p:nvPr>
        </p:nvSpPr>
        <p:spPr>
          <a:xfrm>
            <a:off x="539552" y="1772816"/>
            <a:ext cx="8604448" cy="2952328"/>
          </a:xfrm>
        </p:spPr>
        <p:txBody>
          <a:bodyPr>
            <a:noAutofit/>
          </a:bodyPr>
          <a:lstStyle/>
          <a:p>
            <a:pPr algn="l">
              <a:buFont typeface="Arial" pitchFamily="34" charset="0"/>
              <a:buChar char="•"/>
            </a:pPr>
            <a:r>
              <a:rPr lang="en-GB" sz="2800" dirty="0">
                <a:solidFill>
                  <a:schemeClr val="tx1"/>
                </a:solidFill>
              </a:rPr>
              <a:t>Good attendance – 100%</a:t>
            </a:r>
          </a:p>
          <a:p>
            <a:pPr algn="l">
              <a:buFont typeface="Arial" pitchFamily="34" charset="0"/>
              <a:buChar char="•"/>
            </a:pPr>
            <a:r>
              <a:rPr lang="en-GB" sz="2800" dirty="0">
                <a:solidFill>
                  <a:schemeClr val="tx1"/>
                </a:solidFill>
              </a:rPr>
              <a:t>Correct uniform and PE kits.</a:t>
            </a:r>
          </a:p>
          <a:p>
            <a:pPr algn="l">
              <a:buFont typeface="Arial" pitchFamily="34" charset="0"/>
              <a:buChar char="•"/>
            </a:pPr>
            <a:r>
              <a:rPr lang="en-GB" sz="2800" dirty="0">
                <a:solidFill>
                  <a:schemeClr val="tx1"/>
                </a:solidFill>
              </a:rPr>
              <a:t>Come to school prepared – water bottle and healthy snack</a:t>
            </a:r>
          </a:p>
          <a:p>
            <a:pPr algn="l">
              <a:buFont typeface="Arial" pitchFamily="34" charset="0"/>
              <a:buChar char="•"/>
            </a:pPr>
            <a:r>
              <a:rPr lang="en-GB" sz="2800" dirty="0">
                <a:solidFill>
                  <a:schemeClr val="tx1"/>
                </a:solidFill>
              </a:rPr>
              <a:t>Reading journals in school every day</a:t>
            </a:r>
          </a:p>
          <a:p>
            <a:pPr algn="l">
              <a:buFont typeface="Arial" pitchFamily="34" charset="0"/>
              <a:buChar char="•"/>
            </a:pPr>
            <a:r>
              <a:rPr lang="en-GB" sz="2800" dirty="0">
                <a:solidFill>
                  <a:schemeClr val="tx1"/>
                </a:solidFill>
              </a:rPr>
              <a:t>Read at home 5 times a week – journal signed by adults.</a:t>
            </a:r>
          </a:p>
          <a:p>
            <a:pPr algn="l">
              <a:buFont typeface="Arial" pitchFamily="34" charset="0"/>
              <a:buChar char="•"/>
            </a:pPr>
            <a:r>
              <a:rPr lang="en-GB" sz="2800" dirty="0">
                <a:solidFill>
                  <a:schemeClr val="tx1"/>
                </a:solidFill>
              </a:rPr>
              <a:t>Practise spellings and KIRFs (maths fluency facts) at home daily.</a:t>
            </a:r>
          </a:p>
          <a:p>
            <a:pPr algn="l">
              <a:buFont typeface="Arial" pitchFamily="34" charset="0"/>
              <a:buChar char="•"/>
            </a:pPr>
            <a:endParaRPr lang="en-GB" sz="2800" dirty="0">
              <a:solidFill>
                <a:schemeClr val="tx1"/>
              </a:solidFill>
            </a:endParaRPr>
          </a:p>
        </p:txBody>
      </p:sp>
      <p:sp>
        <p:nvSpPr>
          <p:cNvPr id="10" name="Title 9"/>
          <p:cNvSpPr>
            <a:spLocks noGrp="1"/>
          </p:cNvSpPr>
          <p:nvPr>
            <p:ph type="ctrTitle"/>
          </p:nvPr>
        </p:nvSpPr>
        <p:spPr>
          <a:xfrm>
            <a:off x="755576" y="548680"/>
            <a:ext cx="7772400" cy="1470025"/>
          </a:xfrm>
        </p:spPr>
        <p:txBody>
          <a:bodyPr/>
          <a:lstStyle/>
          <a:p>
            <a:r>
              <a:rPr lang="en-GB" dirty="0"/>
              <a:t>Our expectations</a:t>
            </a:r>
          </a:p>
        </p:txBody>
      </p:sp>
    </p:spTree>
    <p:extLst>
      <p:ext uri="{BB962C8B-B14F-4D97-AF65-F5344CB8AC3E}">
        <p14:creationId xmlns:p14="http://schemas.microsoft.com/office/powerpoint/2010/main" val="1876198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81328"/>
            <a:ext cx="9144000" cy="4766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logo 2.jpg"/>
          <p:cNvPicPr>
            <a:picLocks noChangeAspect="1"/>
          </p:cNvPicPr>
          <p:nvPr/>
        </p:nvPicPr>
        <p:blipFill>
          <a:blip r:embed="rId2" cstate="print"/>
          <a:stretch>
            <a:fillRect/>
          </a:stretch>
        </p:blipFill>
        <p:spPr>
          <a:xfrm>
            <a:off x="6601602" y="188640"/>
            <a:ext cx="2326374" cy="792088"/>
          </a:xfrm>
          <a:prstGeom prst="rect">
            <a:avLst/>
          </a:prstGeom>
        </p:spPr>
      </p:pic>
      <p:sp>
        <p:nvSpPr>
          <p:cNvPr id="5" name="TextBox 4"/>
          <p:cNvSpPr txBox="1"/>
          <p:nvPr/>
        </p:nvSpPr>
        <p:spPr>
          <a:xfrm>
            <a:off x="0" y="6304002"/>
            <a:ext cx="9144000" cy="553998"/>
          </a:xfrm>
          <a:prstGeom prst="rect">
            <a:avLst/>
          </a:prstGeom>
          <a:solidFill>
            <a:srgbClr val="92D050"/>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3000" b="1" dirty="0">
                <a:solidFill>
                  <a:schemeClr val="bg1"/>
                </a:solidFill>
              </a:rPr>
              <a:t>Thrive	Enjoy		Achieve	Aspire</a:t>
            </a:r>
          </a:p>
        </p:txBody>
      </p:sp>
      <p:sp>
        <p:nvSpPr>
          <p:cNvPr id="10" name="Title 9"/>
          <p:cNvSpPr>
            <a:spLocks noGrp="1"/>
          </p:cNvSpPr>
          <p:nvPr>
            <p:ph type="ctrTitle"/>
          </p:nvPr>
        </p:nvSpPr>
        <p:spPr>
          <a:xfrm>
            <a:off x="755576" y="548680"/>
            <a:ext cx="7772400" cy="1470025"/>
          </a:xfrm>
        </p:spPr>
        <p:txBody>
          <a:bodyPr/>
          <a:lstStyle/>
          <a:p>
            <a:r>
              <a:rPr lang="en-GB" dirty="0"/>
              <a:t>Home Learning</a:t>
            </a:r>
          </a:p>
        </p:txBody>
      </p:sp>
      <p:sp>
        <p:nvSpPr>
          <p:cNvPr id="7" name="Shape 93">
            <a:extLst>
              <a:ext uri="{FF2B5EF4-FFF2-40B4-BE49-F238E27FC236}">
                <a16:creationId xmlns:a16="http://schemas.microsoft.com/office/drawing/2014/main" xmlns="" id="{D8A31530-F9BA-4F2F-B1A0-EF3B12CBE4EF}"/>
              </a:ext>
            </a:extLst>
          </p:cNvPr>
          <p:cNvSpPr txBox="1">
            <a:spLocks noChangeArrowheads="1"/>
          </p:cNvSpPr>
          <p:nvPr/>
        </p:nvSpPr>
        <p:spPr bwMode="auto">
          <a:xfrm>
            <a:off x="205444" y="1630676"/>
            <a:ext cx="720725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9" tIns="34275" rIns="68569" bIns="3427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SzPct val="25000"/>
              <a:buFontTx/>
              <a:buNone/>
            </a:pPr>
            <a:r>
              <a:rPr lang="en-GB" altLang="en-US" sz="1800" dirty="0">
                <a:solidFill>
                  <a:srgbClr val="000000"/>
                </a:solidFill>
                <a:latin typeface="Arial" panose="020B0604020202020204" pitchFamily="34" charset="0"/>
              </a:rPr>
              <a:t>Each half term, we will share our home learning activity sheet. Home Learning is split into 3 main categories: </a:t>
            </a:r>
            <a:r>
              <a:rPr lang="en-GB" altLang="en-US" sz="1800" b="1" dirty="0">
                <a:solidFill>
                  <a:srgbClr val="000000"/>
                </a:solidFill>
                <a:latin typeface="Arial" panose="020B0604020202020204" pitchFamily="34" charset="0"/>
              </a:rPr>
              <a:t>arts</a:t>
            </a:r>
            <a:r>
              <a:rPr lang="en-GB" altLang="en-US" sz="1800" dirty="0">
                <a:solidFill>
                  <a:srgbClr val="000000"/>
                </a:solidFill>
                <a:latin typeface="Arial" panose="020B0604020202020204" pitchFamily="34" charset="0"/>
              </a:rPr>
              <a:t>, </a:t>
            </a:r>
            <a:r>
              <a:rPr lang="en-GB" altLang="en-US" sz="1800" b="1" dirty="0">
                <a:solidFill>
                  <a:srgbClr val="000000"/>
                </a:solidFill>
                <a:latin typeface="Arial" panose="020B0604020202020204" pitchFamily="34" charset="0"/>
              </a:rPr>
              <a:t>STEM</a:t>
            </a:r>
            <a:r>
              <a:rPr lang="en-GB" altLang="en-US" sz="1800" dirty="0">
                <a:solidFill>
                  <a:srgbClr val="000000"/>
                </a:solidFill>
                <a:latin typeface="Arial" panose="020B0604020202020204" pitchFamily="34" charset="0"/>
              </a:rPr>
              <a:t> </a:t>
            </a:r>
            <a:r>
              <a:rPr lang="en-GB" altLang="en-US" sz="1800" i="1" dirty="0">
                <a:solidFill>
                  <a:srgbClr val="000000"/>
                </a:solidFill>
                <a:latin typeface="Arial" panose="020B0604020202020204" pitchFamily="34" charset="0"/>
              </a:rPr>
              <a:t>(Science Technology Engineering and mathematics) </a:t>
            </a:r>
            <a:r>
              <a:rPr lang="en-GB" altLang="en-US" sz="1800" dirty="0">
                <a:solidFill>
                  <a:srgbClr val="000000"/>
                </a:solidFill>
                <a:latin typeface="Arial" panose="020B0604020202020204" pitchFamily="34" charset="0"/>
              </a:rPr>
              <a:t>and </a:t>
            </a:r>
            <a:r>
              <a:rPr lang="en-GB" altLang="en-US" sz="1800" b="1" dirty="0">
                <a:solidFill>
                  <a:srgbClr val="000000"/>
                </a:solidFill>
                <a:latin typeface="Arial" panose="020B0604020202020204" pitchFamily="34" charset="0"/>
              </a:rPr>
              <a:t>music</a:t>
            </a:r>
            <a:r>
              <a:rPr lang="en-GB" altLang="en-US" sz="1800" dirty="0">
                <a:solidFill>
                  <a:srgbClr val="000000"/>
                </a:solidFill>
                <a:latin typeface="Arial" panose="020B0604020202020204" pitchFamily="34" charset="0"/>
              </a:rPr>
              <a:t>. Children can choose to complete one or many of the suggested activities. </a:t>
            </a:r>
            <a:endParaRPr lang="en-GB" altLang="en-US" sz="1800" dirty="0">
              <a:solidFill>
                <a:srgbClr val="000000"/>
              </a:solidFill>
              <a:latin typeface="Arial" panose="020B0604020202020204" pitchFamily="34" charset="0"/>
              <a:sym typeface="Arial" panose="020B0604020202020204" pitchFamily="34" charset="0"/>
            </a:endParaRPr>
          </a:p>
          <a:p>
            <a:pPr algn="just">
              <a:spcBef>
                <a:spcPct val="0"/>
              </a:spcBef>
              <a:buFontTx/>
              <a:buNone/>
            </a:pPr>
            <a:endParaRPr lang="en-US" altLang="en-US" sz="1800" dirty="0">
              <a:solidFill>
                <a:srgbClr val="000000"/>
              </a:solidFill>
              <a:cs typeface="Calibri" panose="020F0502020204030204" pitchFamily="34" charset="0"/>
              <a:sym typeface="Calibri" panose="020F0502020204030204" pitchFamily="34" charset="0"/>
            </a:endParaRPr>
          </a:p>
        </p:txBody>
      </p:sp>
      <p:sp>
        <p:nvSpPr>
          <p:cNvPr id="8" name="Shape 93">
            <a:extLst>
              <a:ext uri="{FF2B5EF4-FFF2-40B4-BE49-F238E27FC236}">
                <a16:creationId xmlns:a16="http://schemas.microsoft.com/office/drawing/2014/main" xmlns="" id="{86E5532F-87FC-43B8-A11C-455CB9AD8369}"/>
              </a:ext>
            </a:extLst>
          </p:cNvPr>
          <p:cNvSpPr txBox="1">
            <a:spLocks noChangeArrowheads="1"/>
          </p:cNvSpPr>
          <p:nvPr/>
        </p:nvSpPr>
        <p:spPr bwMode="auto">
          <a:xfrm>
            <a:off x="258763" y="2795588"/>
            <a:ext cx="5318125" cy="273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9" tIns="34275" rIns="68569" bIns="3427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SzPct val="25000"/>
              <a:buFontTx/>
              <a:buNone/>
            </a:pPr>
            <a:r>
              <a:rPr lang="en-GB" altLang="en-US" sz="1800" dirty="0">
                <a:solidFill>
                  <a:srgbClr val="000000"/>
                </a:solidFill>
                <a:latin typeface="Arial" panose="020B0604020202020204" pitchFamily="34" charset="0"/>
              </a:rPr>
              <a:t>When is the Home Learning sheet shared? </a:t>
            </a:r>
            <a:r>
              <a:rPr lang="en-GB" altLang="en-US" sz="1800" dirty="0">
                <a:solidFill>
                  <a:srgbClr val="0070C0"/>
                </a:solidFill>
                <a:latin typeface="Arial" panose="020B0604020202020204" pitchFamily="34" charset="0"/>
              </a:rPr>
              <a:t>The first week of each half term. </a:t>
            </a:r>
          </a:p>
          <a:p>
            <a:pPr algn="just">
              <a:spcBef>
                <a:spcPct val="0"/>
              </a:spcBef>
              <a:buSzPct val="25000"/>
              <a:buFontTx/>
              <a:buNone/>
            </a:pPr>
            <a:endParaRPr lang="en-GB" altLang="en-US" sz="1800" dirty="0">
              <a:solidFill>
                <a:srgbClr val="000000"/>
              </a:solidFill>
              <a:latin typeface="Arial" panose="020B0604020202020204" pitchFamily="34" charset="0"/>
            </a:endParaRPr>
          </a:p>
          <a:p>
            <a:pPr algn="just">
              <a:spcBef>
                <a:spcPct val="0"/>
              </a:spcBef>
              <a:buSzPct val="25000"/>
              <a:buFontTx/>
              <a:buNone/>
            </a:pPr>
            <a:r>
              <a:rPr lang="en-GB" altLang="en-US" sz="1800" dirty="0">
                <a:solidFill>
                  <a:srgbClr val="000000"/>
                </a:solidFill>
                <a:latin typeface="Arial" panose="020B0604020202020204" pitchFamily="34" charset="0"/>
                <a:sym typeface="Arial" panose="020B0604020202020204" pitchFamily="34" charset="0"/>
              </a:rPr>
              <a:t>When is it due in? </a:t>
            </a:r>
            <a:r>
              <a:rPr lang="en-GB" altLang="en-US" sz="1800" dirty="0">
                <a:solidFill>
                  <a:srgbClr val="0070C0"/>
                </a:solidFill>
                <a:latin typeface="Arial" panose="020B0604020202020204" pitchFamily="34" charset="0"/>
                <a:sym typeface="Arial" panose="020B0604020202020204" pitchFamily="34" charset="0"/>
              </a:rPr>
              <a:t>2 weeks before the end of half term. </a:t>
            </a:r>
            <a:r>
              <a:rPr lang="en-GB" altLang="en-US" sz="1800" dirty="0" smtClean="0">
                <a:solidFill>
                  <a:srgbClr val="0070C0"/>
                </a:solidFill>
                <a:latin typeface="Arial" panose="020B0604020202020204" pitchFamily="34" charset="0"/>
                <a:sym typeface="Arial" panose="020B0604020202020204" pitchFamily="34" charset="0"/>
              </a:rPr>
              <a:t>The first term’s entries are due in </a:t>
            </a:r>
            <a:r>
              <a:rPr lang="en-GB" altLang="en-US" sz="1800" dirty="0">
                <a:solidFill>
                  <a:srgbClr val="0070C0"/>
                </a:solidFill>
                <a:latin typeface="Arial" panose="020B0604020202020204" pitchFamily="34" charset="0"/>
                <a:sym typeface="Arial" panose="020B0604020202020204" pitchFamily="34" charset="0"/>
              </a:rPr>
              <a:t>Monday </a:t>
            </a:r>
            <a:r>
              <a:rPr lang="en-GB" altLang="en-US" sz="1800" dirty="0" smtClean="0">
                <a:solidFill>
                  <a:srgbClr val="0070C0"/>
                </a:solidFill>
                <a:latin typeface="Arial" panose="020B0604020202020204" pitchFamily="34" charset="0"/>
                <a:sym typeface="Arial" panose="020B0604020202020204" pitchFamily="34" charset="0"/>
              </a:rPr>
              <a:t>10</a:t>
            </a:r>
            <a:r>
              <a:rPr lang="en-GB" altLang="en-US" sz="1800" baseline="30000" dirty="0" smtClean="0">
                <a:solidFill>
                  <a:srgbClr val="0070C0"/>
                </a:solidFill>
                <a:latin typeface="Arial" panose="020B0604020202020204" pitchFamily="34" charset="0"/>
                <a:sym typeface="Arial" panose="020B0604020202020204" pitchFamily="34" charset="0"/>
              </a:rPr>
              <a:t>th</a:t>
            </a:r>
            <a:r>
              <a:rPr lang="en-GB" altLang="en-US" sz="1800" dirty="0" smtClean="0">
                <a:solidFill>
                  <a:srgbClr val="0070C0"/>
                </a:solidFill>
                <a:latin typeface="Arial" panose="020B0604020202020204" pitchFamily="34" charset="0"/>
                <a:sym typeface="Arial" panose="020B0604020202020204" pitchFamily="34" charset="0"/>
              </a:rPr>
              <a:t> </a:t>
            </a:r>
            <a:r>
              <a:rPr lang="en-GB" altLang="en-US" sz="1800" dirty="0">
                <a:solidFill>
                  <a:srgbClr val="0070C0"/>
                </a:solidFill>
                <a:latin typeface="Arial" panose="020B0604020202020204" pitchFamily="34" charset="0"/>
                <a:sym typeface="Arial" panose="020B0604020202020204" pitchFamily="34" charset="0"/>
              </a:rPr>
              <a:t>October </a:t>
            </a:r>
            <a:r>
              <a:rPr lang="en-GB" altLang="en-US" sz="1800" dirty="0" smtClean="0">
                <a:solidFill>
                  <a:srgbClr val="0070C0"/>
                </a:solidFill>
                <a:latin typeface="Arial" panose="020B0604020202020204" pitchFamily="34" charset="0"/>
                <a:sym typeface="Arial" panose="020B0604020202020204" pitchFamily="34" charset="0"/>
              </a:rPr>
              <a:t>2022.</a:t>
            </a:r>
            <a:endParaRPr lang="en-GB" altLang="en-US" sz="1800" dirty="0">
              <a:solidFill>
                <a:srgbClr val="0070C0"/>
              </a:solidFill>
              <a:latin typeface="Arial" panose="020B0604020202020204" pitchFamily="34" charset="0"/>
              <a:sym typeface="Arial" panose="020B0604020202020204" pitchFamily="34" charset="0"/>
            </a:endParaRPr>
          </a:p>
          <a:p>
            <a:pPr algn="just">
              <a:spcBef>
                <a:spcPct val="0"/>
              </a:spcBef>
              <a:buSzPct val="25000"/>
              <a:buFontTx/>
              <a:buNone/>
            </a:pPr>
            <a:endParaRPr lang="en-GB" altLang="en-US" sz="1800" dirty="0">
              <a:solidFill>
                <a:srgbClr val="000000"/>
              </a:solidFill>
              <a:latin typeface="Arial" panose="020B0604020202020204" pitchFamily="34" charset="0"/>
              <a:sym typeface="Arial" panose="020B0604020202020204" pitchFamily="34" charset="0"/>
            </a:endParaRPr>
          </a:p>
          <a:p>
            <a:pPr algn="just">
              <a:spcBef>
                <a:spcPct val="0"/>
              </a:spcBef>
              <a:buSzPct val="25000"/>
              <a:buFontTx/>
              <a:buNone/>
            </a:pPr>
            <a:r>
              <a:rPr lang="en-GB" altLang="en-US" sz="1800" dirty="0">
                <a:solidFill>
                  <a:srgbClr val="000000"/>
                </a:solidFill>
                <a:latin typeface="Arial" panose="020B0604020202020204" pitchFamily="34" charset="0"/>
              </a:rPr>
              <a:t>How is work shared? </a:t>
            </a:r>
            <a:r>
              <a:rPr lang="en-GB" altLang="en-US" sz="1800" dirty="0">
                <a:solidFill>
                  <a:srgbClr val="0070C0"/>
                </a:solidFill>
                <a:latin typeface="Arial" panose="020B0604020202020204" pitchFamily="34" charset="0"/>
              </a:rPr>
              <a:t>All entries are shared in class and an overall winner is chosen. Winners will be celebrated in the last week of half term.</a:t>
            </a:r>
            <a:endParaRPr lang="en-US" altLang="en-US" sz="1800" dirty="0">
              <a:solidFill>
                <a:srgbClr val="000000"/>
              </a:solidFill>
              <a:cs typeface="Calibri" panose="020F0502020204030204" pitchFamily="34" charset="0"/>
              <a:sym typeface="Calibri" panose="020F0502020204030204" pitchFamily="34" charset="0"/>
            </a:endParaRPr>
          </a:p>
        </p:txBody>
      </p:sp>
      <p:sp>
        <p:nvSpPr>
          <p:cNvPr id="11" name="TextBox 10">
            <a:extLst>
              <a:ext uri="{FF2B5EF4-FFF2-40B4-BE49-F238E27FC236}">
                <a16:creationId xmlns:a16="http://schemas.microsoft.com/office/drawing/2014/main" xmlns="" id="{B0B49863-5656-49D8-B537-7A9440ABCFA0}"/>
              </a:ext>
            </a:extLst>
          </p:cNvPr>
          <p:cNvSpPr txBox="1"/>
          <p:nvPr/>
        </p:nvSpPr>
        <p:spPr>
          <a:xfrm>
            <a:off x="5940152" y="3523790"/>
            <a:ext cx="2945085" cy="64633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defRPr/>
            </a:pPr>
            <a:r>
              <a:rPr lang="en-GB" dirty="0"/>
              <a:t>Entries can be submitted remotely or handed in. </a:t>
            </a:r>
          </a:p>
        </p:txBody>
      </p:sp>
    </p:spTree>
    <p:extLst>
      <p:ext uri="{BB962C8B-B14F-4D97-AF65-F5344CB8AC3E}">
        <p14:creationId xmlns:p14="http://schemas.microsoft.com/office/powerpoint/2010/main" val="1876198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81328"/>
            <a:ext cx="9144000" cy="4766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logo 2.jpg"/>
          <p:cNvPicPr>
            <a:picLocks noChangeAspect="1"/>
          </p:cNvPicPr>
          <p:nvPr/>
        </p:nvPicPr>
        <p:blipFill>
          <a:blip r:embed="rId3" cstate="print"/>
          <a:stretch>
            <a:fillRect/>
          </a:stretch>
        </p:blipFill>
        <p:spPr>
          <a:xfrm>
            <a:off x="6601602" y="188640"/>
            <a:ext cx="2326374" cy="792088"/>
          </a:xfrm>
          <a:prstGeom prst="rect">
            <a:avLst/>
          </a:prstGeom>
        </p:spPr>
      </p:pic>
      <p:sp>
        <p:nvSpPr>
          <p:cNvPr id="9" name="Subtitle 8"/>
          <p:cNvSpPr>
            <a:spLocks noGrp="1"/>
          </p:cNvSpPr>
          <p:nvPr>
            <p:ph type="subTitle" idx="1"/>
          </p:nvPr>
        </p:nvSpPr>
        <p:spPr>
          <a:xfrm>
            <a:off x="857224" y="1772816"/>
            <a:ext cx="6875216" cy="2952328"/>
          </a:xfrm>
        </p:spPr>
        <p:txBody>
          <a:bodyPr>
            <a:noAutofit/>
          </a:bodyPr>
          <a:lstStyle/>
          <a:p>
            <a:pPr algn="l">
              <a:buFont typeface="Arial" pitchFamily="34" charset="0"/>
              <a:buChar char="•"/>
            </a:pPr>
            <a:r>
              <a:rPr lang="en-GB" sz="2400" dirty="0">
                <a:solidFill>
                  <a:schemeClr val="tx1"/>
                </a:solidFill>
              </a:rPr>
              <a:t>Black/Grey trousers/skirt.</a:t>
            </a:r>
          </a:p>
          <a:p>
            <a:pPr algn="l">
              <a:buFont typeface="Arial" pitchFamily="34" charset="0"/>
              <a:buChar char="•"/>
            </a:pPr>
            <a:r>
              <a:rPr lang="en-GB" sz="2400" dirty="0">
                <a:solidFill>
                  <a:schemeClr val="tx1"/>
                </a:solidFill>
              </a:rPr>
              <a:t>Smart black shoes (no trainers)</a:t>
            </a:r>
          </a:p>
          <a:p>
            <a:pPr algn="l">
              <a:buFont typeface="Arial" pitchFamily="34" charset="0"/>
              <a:buChar char="•"/>
            </a:pPr>
            <a:r>
              <a:rPr lang="en-GB" sz="2400" dirty="0">
                <a:solidFill>
                  <a:schemeClr val="tx1"/>
                </a:solidFill>
              </a:rPr>
              <a:t>White or blue shirt/polo</a:t>
            </a:r>
          </a:p>
          <a:p>
            <a:pPr algn="l">
              <a:buFont typeface="Arial" pitchFamily="34" charset="0"/>
              <a:buChar char="•"/>
            </a:pPr>
            <a:r>
              <a:rPr lang="en-GB" sz="2400" dirty="0">
                <a:solidFill>
                  <a:schemeClr val="tx1"/>
                </a:solidFill>
              </a:rPr>
              <a:t>Navy blue cardigan/jumper</a:t>
            </a:r>
          </a:p>
          <a:p>
            <a:pPr algn="l">
              <a:buFont typeface="Arial" pitchFamily="34" charset="0"/>
              <a:buChar char="•"/>
            </a:pPr>
            <a:r>
              <a:rPr lang="en-GB" sz="2400" dirty="0">
                <a:solidFill>
                  <a:schemeClr val="tx1"/>
                </a:solidFill>
              </a:rPr>
              <a:t>No bracelets/necklaces </a:t>
            </a:r>
          </a:p>
          <a:p>
            <a:pPr algn="l">
              <a:buFont typeface="Arial" pitchFamily="34" charset="0"/>
              <a:buChar char="•"/>
            </a:pPr>
            <a:r>
              <a:rPr lang="en-GB" sz="2400" dirty="0">
                <a:solidFill>
                  <a:schemeClr val="tx1"/>
                </a:solidFill>
              </a:rPr>
              <a:t>Earrings must be studs, not hooped.</a:t>
            </a:r>
          </a:p>
          <a:p>
            <a:pPr algn="l"/>
            <a:endParaRPr lang="en-GB" sz="2400" dirty="0">
              <a:solidFill>
                <a:schemeClr val="tx1"/>
              </a:solidFill>
            </a:endParaRPr>
          </a:p>
          <a:p>
            <a:pPr algn="l"/>
            <a:endParaRPr lang="en-GB" sz="2400" dirty="0">
              <a:solidFill>
                <a:schemeClr val="tx1"/>
              </a:solidFill>
            </a:endParaRPr>
          </a:p>
          <a:p>
            <a:pPr algn="l">
              <a:buFont typeface="Arial" pitchFamily="34" charset="0"/>
              <a:buChar char="•"/>
            </a:pPr>
            <a:endParaRPr lang="en-GB" sz="2400" dirty="0">
              <a:solidFill>
                <a:schemeClr val="tx1"/>
              </a:solidFill>
            </a:endParaRPr>
          </a:p>
        </p:txBody>
      </p:sp>
      <p:sp>
        <p:nvSpPr>
          <p:cNvPr id="10" name="Title 9"/>
          <p:cNvSpPr>
            <a:spLocks noGrp="1"/>
          </p:cNvSpPr>
          <p:nvPr>
            <p:ph type="ctrTitle"/>
          </p:nvPr>
        </p:nvSpPr>
        <p:spPr>
          <a:xfrm>
            <a:off x="755576" y="548680"/>
            <a:ext cx="7772400" cy="1470025"/>
          </a:xfrm>
        </p:spPr>
        <p:txBody>
          <a:bodyPr/>
          <a:lstStyle/>
          <a:p>
            <a:r>
              <a:rPr lang="en-GB" dirty="0"/>
              <a:t>Uniform</a:t>
            </a:r>
          </a:p>
        </p:txBody>
      </p:sp>
      <p:pic>
        <p:nvPicPr>
          <p:cNvPr id="8" name="Picture 7" descr="Screen Shot 2015-08-28 at 12.10.50.png"/>
          <p:cNvPicPr>
            <a:picLocks noChangeAspect="1"/>
          </p:cNvPicPr>
          <p:nvPr/>
        </p:nvPicPr>
        <p:blipFill>
          <a:blip r:embed="rId4" cstate="print"/>
          <a:stretch>
            <a:fillRect/>
          </a:stretch>
        </p:blipFill>
        <p:spPr>
          <a:xfrm>
            <a:off x="7402034" y="4509120"/>
            <a:ext cx="1741966" cy="1578044"/>
          </a:xfrm>
          <a:prstGeom prst="rect">
            <a:avLst/>
          </a:prstGeom>
        </p:spPr>
      </p:pic>
      <p:pic>
        <p:nvPicPr>
          <p:cNvPr id="11" name="Picture 10" descr="Screen Shot 2015-08-28 at 12.11.42.png"/>
          <p:cNvPicPr>
            <a:picLocks noChangeAspect="1"/>
          </p:cNvPicPr>
          <p:nvPr/>
        </p:nvPicPr>
        <p:blipFill>
          <a:blip r:embed="rId5" cstate="print"/>
          <a:stretch>
            <a:fillRect/>
          </a:stretch>
        </p:blipFill>
        <p:spPr>
          <a:xfrm>
            <a:off x="6000760" y="1285860"/>
            <a:ext cx="1785950" cy="1593966"/>
          </a:xfrm>
          <a:prstGeom prst="rect">
            <a:avLst/>
          </a:prstGeom>
        </p:spPr>
      </p:pic>
      <p:pic>
        <p:nvPicPr>
          <p:cNvPr id="13" name="Picture 12" descr="Screen Shot 2015-08-28 at 12.09.47.png"/>
          <p:cNvPicPr>
            <a:picLocks noChangeAspect="1"/>
          </p:cNvPicPr>
          <p:nvPr/>
        </p:nvPicPr>
        <p:blipFill>
          <a:blip r:embed="rId6" cstate="print"/>
          <a:stretch>
            <a:fillRect/>
          </a:stretch>
        </p:blipFill>
        <p:spPr>
          <a:xfrm>
            <a:off x="7358050" y="2643182"/>
            <a:ext cx="1785950" cy="1622678"/>
          </a:xfrm>
          <a:prstGeom prst="rect">
            <a:avLst/>
          </a:prstGeom>
        </p:spPr>
      </p:pic>
      <p:sp>
        <p:nvSpPr>
          <p:cNvPr id="14" name="TextBox 13"/>
          <p:cNvSpPr txBox="1"/>
          <p:nvPr/>
        </p:nvSpPr>
        <p:spPr>
          <a:xfrm>
            <a:off x="0" y="6457890"/>
            <a:ext cx="9144000" cy="400110"/>
          </a:xfrm>
          <a:prstGeom prst="rect">
            <a:avLst/>
          </a:prstGeom>
          <a:solidFill>
            <a:srgbClr val="8ABA3A"/>
          </a:solidFill>
          <a:ln>
            <a:solidFill>
              <a:srgbClr val="8ABA3A"/>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2000" b="1" dirty="0">
                <a:solidFill>
                  <a:schemeClr val="bg1"/>
                </a:solidFill>
                <a:latin typeface="NTPreCursive" panose="03000400000000000000" pitchFamily="66" charset="0"/>
              </a:rPr>
              <a:t>Respect all     Overcome challenges     Open our minds     Take care     Speak kindly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81328"/>
            <a:ext cx="9144000" cy="4766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logo 2.jpg"/>
          <p:cNvPicPr>
            <a:picLocks noChangeAspect="1"/>
          </p:cNvPicPr>
          <p:nvPr/>
        </p:nvPicPr>
        <p:blipFill>
          <a:blip r:embed="rId3" cstate="print"/>
          <a:stretch>
            <a:fillRect/>
          </a:stretch>
        </p:blipFill>
        <p:spPr>
          <a:xfrm>
            <a:off x="6601602" y="188640"/>
            <a:ext cx="2326374" cy="792088"/>
          </a:xfrm>
          <a:prstGeom prst="rect">
            <a:avLst/>
          </a:prstGeom>
        </p:spPr>
      </p:pic>
      <p:sp>
        <p:nvSpPr>
          <p:cNvPr id="9" name="Subtitle 8"/>
          <p:cNvSpPr>
            <a:spLocks noGrp="1"/>
          </p:cNvSpPr>
          <p:nvPr>
            <p:ph type="subTitle" idx="1"/>
          </p:nvPr>
        </p:nvSpPr>
        <p:spPr>
          <a:xfrm>
            <a:off x="857224" y="1772816"/>
            <a:ext cx="6875216" cy="2952328"/>
          </a:xfrm>
        </p:spPr>
        <p:txBody>
          <a:bodyPr>
            <a:noAutofit/>
          </a:bodyPr>
          <a:lstStyle/>
          <a:p>
            <a:pPr algn="l">
              <a:buFont typeface="Arial" pitchFamily="34" charset="0"/>
              <a:buChar char="•"/>
            </a:pPr>
            <a:r>
              <a:rPr lang="en-GB" sz="2400" dirty="0">
                <a:solidFill>
                  <a:schemeClr val="tx1"/>
                </a:solidFill>
              </a:rPr>
              <a:t>Navy blue or black trousers/shorts</a:t>
            </a:r>
          </a:p>
          <a:p>
            <a:pPr algn="l">
              <a:buFont typeface="Arial" pitchFamily="34" charset="0"/>
              <a:buChar char="•"/>
            </a:pPr>
            <a:r>
              <a:rPr lang="en-GB" sz="2400" dirty="0">
                <a:solidFill>
                  <a:schemeClr val="tx1"/>
                </a:solidFill>
              </a:rPr>
              <a:t>Blue or white plain t-shirt (or GL logo)</a:t>
            </a:r>
          </a:p>
          <a:p>
            <a:pPr algn="l">
              <a:buFont typeface="Arial" pitchFamily="34" charset="0"/>
              <a:buChar char="•"/>
            </a:pPr>
            <a:r>
              <a:rPr lang="en-GB" sz="2400" dirty="0">
                <a:solidFill>
                  <a:schemeClr val="tx1"/>
                </a:solidFill>
              </a:rPr>
              <a:t>Trainers suitable for outdoor wear</a:t>
            </a:r>
          </a:p>
          <a:p>
            <a:pPr algn="l">
              <a:buFont typeface="Arial" pitchFamily="34" charset="0"/>
              <a:buChar char="•"/>
            </a:pPr>
            <a:r>
              <a:rPr lang="en-GB" sz="2400" dirty="0">
                <a:solidFill>
                  <a:schemeClr val="tx1"/>
                </a:solidFill>
              </a:rPr>
              <a:t>Long hair tied up.</a:t>
            </a:r>
          </a:p>
          <a:p>
            <a:pPr algn="l">
              <a:buFont typeface="Arial" pitchFamily="34" charset="0"/>
              <a:buChar char="•"/>
            </a:pPr>
            <a:r>
              <a:rPr lang="en-GB" sz="2400" dirty="0">
                <a:solidFill>
                  <a:schemeClr val="tx1"/>
                </a:solidFill>
              </a:rPr>
              <a:t>Earrings covered up/removed.</a:t>
            </a:r>
          </a:p>
          <a:p>
            <a:pPr algn="l">
              <a:buFont typeface="Arial" pitchFamily="34" charset="0"/>
              <a:buChar char="•"/>
            </a:pPr>
            <a:r>
              <a:rPr lang="en-GB" sz="2400" dirty="0">
                <a:solidFill>
                  <a:schemeClr val="tx1"/>
                </a:solidFill>
              </a:rPr>
              <a:t>Children must wear their PE kit on PE days (rather than changing in school).</a:t>
            </a:r>
          </a:p>
          <a:p>
            <a:pPr algn="l"/>
            <a:endParaRPr lang="en-GB" sz="2400" dirty="0">
              <a:solidFill>
                <a:schemeClr val="tx1"/>
              </a:solidFill>
            </a:endParaRPr>
          </a:p>
          <a:p>
            <a:pPr algn="l"/>
            <a:endParaRPr lang="en-GB" sz="2400" dirty="0">
              <a:solidFill>
                <a:schemeClr val="tx1"/>
              </a:solidFill>
            </a:endParaRPr>
          </a:p>
          <a:p>
            <a:pPr algn="l">
              <a:buFont typeface="Arial" pitchFamily="34" charset="0"/>
              <a:buChar char="•"/>
            </a:pPr>
            <a:endParaRPr lang="en-GB" sz="2400" dirty="0">
              <a:solidFill>
                <a:schemeClr val="tx1"/>
              </a:solidFill>
            </a:endParaRPr>
          </a:p>
        </p:txBody>
      </p:sp>
      <p:sp>
        <p:nvSpPr>
          <p:cNvPr id="10" name="Title 9"/>
          <p:cNvSpPr>
            <a:spLocks noGrp="1"/>
          </p:cNvSpPr>
          <p:nvPr>
            <p:ph type="ctrTitle"/>
          </p:nvPr>
        </p:nvSpPr>
        <p:spPr>
          <a:xfrm>
            <a:off x="755576" y="548681"/>
            <a:ext cx="7772400" cy="1152128"/>
          </a:xfrm>
        </p:spPr>
        <p:txBody>
          <a:bodyPr/>
          <a:lstStyle/>
          <a:p>
            <a:r>
              <a:rPr lang="en-GB" dirty="0"/>
              <a:t>PE Uniform</a:t>
            </a:r>
          </a:p>
        </p:txBody>
      </p:sp>
      <p:pic>
        <p:nvPicPr>
          <p:cNvPr id="7" name="Picture 6" descr="Screen Shot 2015-08-28 at 12.13.25.png"/>
          <p:cNvPicPr>
            <a:picLocks noChangeAspect="1"/>
          </p:cNvPicPr>
          <p:nvPr/>
        </p:nvPicPr>
        <p:blipFill>
          <a:blip r:embed="rId4" cstate="print"/>
          <a:stretch>
            <a:fillRect/>
          </a:stretch>
        </p:blipFill>
        <p:spPr>
          <a:xfrm>
            <a:off x="7596336" y="3501008"/>
            <a:ext cx="1220162" cy="1721300"/>
          </a:xfrm>
          <a:prstGeom prst="rect">
            <a:avLst/>
          </a:prstGeom>
        </p:spPr>
      </p:pic>
      <p:pic>
        <p:nvPicPr>
          <p:cNvPr id="12" name="Picture 11" descr="Screen Shot 2015-08-28 at 12.14.04.png"/>
          <p:cNvPicPr>
            <a:picLocks noChangeAspect="1"/>
          </p:cNvPicPr>
          <p:nvPr/>
        </p:nvPicPr>
        <p:blipFill>
          <a:blip r:embed="rId5" cstate="print"/>
          <a:stretch>
            <a:fillRect/>
          </a:stretch>
        </p:blipFill>
        <p:spPr>
          <a:xfrm>
            <a:off x="7143768" y="1857364"/>
            <a:ext cx="1318175" cy="1207859"/>
          </a:xfrm>
          <a:prstGeom prst="rect">
            <a:avLst/>
          </a:prstGeom>
        </p:spPr>
      </p:pic>
      <p:sp>
        <p:nvSpPr>
          <p:cNvPr id="14" name="TextBox 13"/>
          <p:cNvSpPr txBox="1"/>
          <p:nvPr/>
        </p:nvSpPr>
        <p:spPr>
          <a:xfrm>
            <a:off x="0" y="6457890"/>
            <a:ext cx="9144000" cy="400110"/>
          </a:xfrm>
          <a:prstGeom prst="rect">
            <a:avLst/>
          </a:prstGeom>
          <a:solidFill>
            <a:srgbClr val="8ABA3A"/>
          </a:solidFill>
          <a:ln>
            <a:solidFill>
              <a:srgbClr val="8ABA3A"/>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2000" b="1" dirty="0">
                <a:solidFill>
                  <a:schemeClr val="bg1"/>
                </a:solidFill>
                <a:latin typeface="NTPreCursive" panose="03000400000000000000" pitchFamily="66" charset="0"/>
              </a:rPr>
              <a:t>Respect all     Overcome challenges     Open our minds     Take care     Speak kindly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81328"/>
            <a:ext cx="9144000" cy="4766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logo 2.jpg"/>
          <p:cNvPicPr>
            <a:picLocks noChangeAspect="1"/>
          </p:cNvPicPr>
          <p:nvPr/>
        </p:nvPicPr>
        <p:blipFill>
          <a:blip r:embed="rId3" cstate="print"/>
          <a:stretch>
            <a:fillRect/>
          </a:stretch>
        </p:blipFill>
        <p:spPr>
          <a:xfrm>
            <a:off x="6601602" y="188640"/>
            <a:ext cx="2326374" cy="792088"/>
          </a:xfrm>
          <a:prstGeom prst="rect">
            <a:avLst/>
          </a:prstGeom>
        </p:spPr>
      </p:pic>
      <p:sp>
        <p:nvSpPr>
          <p:cNvPr id="9" name="Subtitle 8"/>
          <p:cNvSpPr>
            <a:spLocks noGrp="1"/>
          </p:cNvSpPr>
          <p:nvPr>
            <p:ph type="subTitle" idx="1"/>
          </p:nvPr>
        </p:nvSpPr>
        <p:spPr>
          <a:xfrm>
            <a:off x="547407" y="1772816"/>
            <a:ext cx="8001056" cy="4013068"/>
          </a:xfrm>
        </p:spPr>
        <p:txBody>
          <a:bodyPr>
            <a:noAutofit/>
          </a:bodyPr>
          <a:lstStyle/>
          <a:p>
            <a:pPr algn="l">
              <a:buFont typeface="Arial" pitchFamily="34" charset="0"/>
              <a:buChar char="•"/>
            </a:pPr>
            <a:r>
              <a:rPr lang="en-GB" sz="2400" dirty="0">
                <a:solidFill>
                  <a:schemeClr val="tx1"/>
                </a:solidFill>
              </a:rPr>
              <a:t>Maths fluency facts (like times tables or number bonds that your child your should know ‘by heart’). </a:t>
            </a:r>
          </a:p>
          <a:p>
            <a:pPr algn="l">
              <a:buFont typeface="Arial" pitchFamily="34" charset="0"/>
              <a:buChar char="•"/>
            </a:pPr>
            <a:r>
              <a:rPr lang="en-GB" sz="2400" dirty="0">
                <a:solidFill>
                  <a:schemeClr val="tx1"/>
                </a:solidFill>
              </a:rPr>
              <a:t>These will be shared each half term on Google classroom and tested weekly (in a similar way to spellings).</a:t>
            </a:r>
          </a:p>
          <a:p>
            <a:pPr algn="l">
              <a:buFont typeface="Arial" pitchFamily="34" charset="0"/>
              <a:buChar char="•"/>
            </a:pPr>
            <a:r>
              <a:rPr lang="en-GB" sz="2400" dirty="0">
                <a:solidFill>
                  <a:schemeClr val="tx1"/>
                </a:solidFill>
              </a:rPr>
              <a:t>Practise your maths facts by playing games, making posters and testing your child. </a:t>
            </a:r>
          </a:p>
          <a:p>
            <a:pPr algn="l">
              <a:buFont typeface="Arial" pitchFamily="34" charset="0"/>
              <a:buChar char="•"/>
            </a:pPr>
            <a:r>
              <a:rPr lang="en-GB" sz="2400" dirty="0">
                <a:solidFill>
                  <a:schemeClr val="tx1"/>
                </a:solidFill>
              </a:rPr>
              <a:t>Children will be given a TT </a:t>
            </a:r>
            <a:r>
              <a:rPr lang="en-GB" sz="2400" dirty="0" err="1" smtClean="0">
                <a:solidFill>
                  <a:schemeClr val="tx1"/>
                </a:solidFill>
              </a:rPr>
              <a:t>Rockstars</a:t>
            </a:r>
            <a:r>
              <a:rPr lang="en-GB" sz="2400" dirty="0" smtClean="0">
                <a:solidFill>
                  <a:schemeClr val="tx1"/>
                </a:solidFill>
              </a:rPr>
              <a:t>/ Numbots log </a:t>
            </a:r>
            <a:r>
              <a:rPr lang="en-GB" sz="2400" dirty="0">
                <a:solidFill>
                  <a:schemeClr val="tx1"/>
                </a:solidFill>
              </a:rPr>
              <a:t>in. This is a good way to practise times tables and other maths skills at home. Aim for 10 minutes a day, every day. </a:t>
            </a:r>
          </a:p>
          <a:p>
            <a:pPr algn="l">
              <a:buFont typeface="Arial" pitchFamily="34" charset="0"/>
              <a:buChar char="•"/>
            </a:pPr>
            <a:endParaRPr lang="en-GB" sz="2400" dirty="0">
              <a:solidFill>
                <a:schemeClr val="tx1"/>
              </a:solidFill>
            </a:endParaRPr>
          </a:p>
        </p:txBody>
      </p:sp>
      <p:sp>
        <p:nvSpPr>
          <p:cNvPr id="10" name="Title 9"/>
          <p:cNvSpPr>
            <a:spLocks noGrp="1"/>
          </p:cNvSpPr>
          <p:nvPr>
            <p:ph type="ctrTitle"/>
          </p:nvPr>
        </p:nvSpPr>
        <p:spPr>
          <a:xfrm>
            <a:off x="755576" y="548680"/>
            <a:ext cx="7772400" cy="1470025"/>
          </a:xfrm>
        </p:spPr>
        <p:txBody>
          <a:bodyPr/>
          <a:lstStyle/>
          <a:p>
            <a:r>
              <a:rPr lang="en-GB" dirty="0"/>
              <a:t>Maths fluency facts, </a:t>
            </a:r>
            <a:r>
              <a:rPr lang="en-GB" dirty="0" err="1"/>
              <a:t>TTRockstars</a:t>
            </a:r>
            <a:r>
              <a:rPr lang="en-GB" dirty="0"/>
              <a:t> </a:t>
            </a:r>
            <a:r>
              <a:rPr lang="en-GB" dirty="0" smtClean="0"/>
              <a:t>and Numbots</a:t>
            </a:r>
            <a:endParaRPr lang="en-GB" dirty="0"/>
          </a:p>
        </p:txBody>
      </p:sp>
      <p:sp>
        <p:nvSpPr>
          <p:cNvPr id="7" name="TextBox 6"/>
          <p:cNvSpPr txBox="1"/>
          <p:nvPr/>
        </p:nvSpPr>
        <p:spPr>
          <a:xfrm>
            <a:off x="0" y="6457890"/>
            <a:ext cx="9144000" cy="400110"/>
          </a:xfrm>
          <a:prstGeom prst="rect">
            <a:avLst/>
          </a:prstGeom>
          <a:solidFill>
            <a:srgbClr val="8ABA3A"/>
          </a:solidFill>
          <a:ln>
            <a:solidFill>
              <a:srgbClr val="8ABA3A"/>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2000" b="1" dirty="0">
                <a:solidFill>
                  <a:schemeClr val="bg1"/>
                </a:solidFill>
                <a:latin typeface="NTPreCursive" panose="03000400000000000000" pitchFamily="66" charset="0"/>
              </a:rPr>
              <a:t>Respect all     Overcome challenges     Open our minds     Take care     Speak kindly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81328"/>
            <a:ext cx="9144000" cy="4766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logo 2.jpg"/>
          <p:cNvPicPr>
            <a:picLocks noChangeAspect="1"/>
          </p:cNvPicPr>
          <p:nvPr/>
        </p:nvPicPr>
        <p:blipFill>
          <a:blip r:embed="rId3" cstate="print"/>
          <a:stretch>
            <a:fillRect/>
          </a:stretch>
        </p:blipFill>
        <p:spPr>
          <a:xfrm>
            <a:off x="6601602" y="188640"/>
            <a:ext cx="2326374" cy="792088"/>
          </a:xfrm>
          <a:prstGeom prst="rect">
            <a:avLst/>
          </a:prstGeom>
        </p:spPr>
      </p:pic>
      <p:sp>
        <p:nvSpPr>
          <p:cNvPr id="9" name="Subtitle 8"/>
          <p:cNvSpPr>
            <a:spLocks noGrp="1"/>
          </p:cNvSpPr>
          <p:nvPr>
            <p:ph type="subTitle" idx="1"/>
          </p:nvPr>
        </p:nvSpPr>
        <p:spPr>
          <a:xfrm>
            <a:off x="500034" y="1844824"/>
            <a:ext cx="8001056" cy="4013068"/>
          </a:xfrm>
        </p:spPr>
        <p:txBody>
          <a:bodyPr>
            <a:noAutofit/>
          </a:bodyPr>
          <a:lstStyle/>
          <a:p>
            <a:pPr algn="l">
              <a:buFont typeface="Arial" pitchFamily="34" charset="0"/>
              <a:buChar char="•"/>
            </a:pPr>
            <a:r>
              <a:rPr lang="en-GB" sz="2400" dirty="0">
                <a:solidFill>
                  <a:schemeClr val="tx1"/>
                </a:solidFill>
              </a:rPr>
              <a:t>Weekly spellings will be shared on Google classroom.</a:t>
            </a:r>
          </a:p>
          <a:p>
            <a:pPr algn="l">
              <a:buFont typeface="Arial" pitchFamily="34" charset="0"/>
              <a:buChar char="•"/>
            </a:pPr>
            <a:r>
              <a:rPr lang="en-GB" sz="2400" dirty="0">
                <a:solidFill>
                  <a:schemeClr val="tx1"/>
                </a:solidFill>
              </a:rPr>
              <a:t>You will also be given a log in for </a:t>
            </a:r>
            <a:r>
              <a:rPr lang="en-GB" sz="2400" dirty="0">
                <a:solidFill>
                  <a:schemeClr val="tx1"/>
                </a:solidFill>
                <a:hlinkClick r:id="rId4"/>
              </a:rPr>
              <a:t>Spelling Frame</a:t>
            </a:r>
            <a:endParaRPr lang="en-GB" sz="2400" dirty="0">
              <a:solidFill>
                <a:schemeClr val="tx1"/>
              </a:solidFill>
            </a:endParaRPr>
          </a:p>
          <a:p>
            <a:pPr algn="l">
              <a:buFont typeface="Arial" pitchFamily="34" charset="0"/>
              <a:buChar char="•"/>
            </a:pPr>
            <a:r>
              <a:rPr lang="en-GB" sz="2400" dirty="0">
                <a:solidFill>
                  <a:schemeClr val="tx1"/>
                </a:solidFill>
              </a:rPr>
              <a:t>On Spelling Frame, you can play games and practise tests using the spellings you have been given on Google Classroom.</a:t>
            </a:r>
          </a:p>
          <a:p>
            <a:pPr algn="l">
              <a:buFont typeface="Arial" pitchFamily="34" charset="0"/>
              <a:buChar char="•"/>
            </a:pPr>
            <a:r>
              <a:rPr lang="en-GB" sz="2400" dirty="0">
                <a:solidFill>
                  <a:schemeClr val="tx1"/>
                </a:solidFill>
              </a:rPr>
              <a:t>Spellings should be practised at home daily.</a:t>
            </a:r>
          </a:p>
          <a:p>
            <a:pPr algn="l">
              <a:buFont typeface="Arial" pitchFamily="34" charset="0"/>
              <a:buChar char="•"/>
            </a:pPr>
            <a:r>
              <a:rPr lang="en-GB" sz="2400" dirty="0">
                <a:solidFill>
                  <a:schemeClr val="tx1"/>
                </a:solidFill>
              </a:rPr>
              <a:t>Spellings from previous weeks should also continue to be practised so that the spellings become part of </a:t>
            </a:r>
            <a:r>
              <a:rPr lang="en-GB" sz="2400" dirty="0" smtClean="0">
                <a:solidFill>
                  <a:schemeClr val="tx1"/>
                </a:solidFill>
              </a:rPr>
              <a:t>children's </a:t>
            </a:r>
            <a:r>
              <a:rPr lang="en-GB" sz="2400" dirty="0">
                <a:solidFill>
                  <a:schemeClr val="tx1"/>
                </a:solidFill>
              </a:rPr>
              <a:t>long term memory rather than being forgotten within a few weeks.</a:t>
            </a:r>
          </a:p>
          <a:p>
            <a:pPr algn="l">
              <a:buFont typeface="Arial" pitchFamily="34" charset="0"/>
              <a:buChar char="•"/>
            </a:pPr>
            <a:endParaRPr lang="en-GB" sz="2400" dirty="0">
              <a:solidFill>
                <a:schemeClr val="tx1"/>
              </a:solidFill>
            </a:endParaRPr>
          </a:p>
        </p:txBody>
      </p:sp>
      <p:sp>
        <p:nvSpPr>
          <p:cNvPr id="10" name="Title 9"/>
          <p:cNvSpPr>
            <a:spLocks noGrp="1"/>
          </p:cNvSpPr>
          <p:nvPr>
            <p:ph type="ctrTitle"/>
          </p:nvPr>
        </p:nvSpPr>
        <p:spPr>
          <a:xfrm>
            <a:off x="755576" y="548680"/>
            <a:ext cx="7772400" cy="1470025"/>
          </a:xfrm>
        </p:spPr>
        <p:txBody>
          <a:bodyPr/>
          <a:lstStyle/>
          <a:p>
            <a:r>
              <a:rPr lang="en-GB" dirty="0"/>
              <a:t>Spellings</a:t>
            </a:r>
          </a:p>
        </p:txBody>
      </p:sp>
      <p:sp>
        <p:nvSpPr>
          <p:cNvPr id="7" name="TextBox 6"/>
          <p:cNvSpPr txBox="1"/>
          <p:nvPr/>
        </p:nvSpPr>
        <p:spPr>
          <a:xfrm>
            <a:off x="0" y="6457890"/>
            <a:ext cx="9144000" cy="400110"/>
          </a:xfrm>
          <a:prstGeom prst="rect">
            <a:avLst/>
          </a:prstGeom>
          <a:solidFill>
            <a:srgbClr val="8ABA3A"/>
          </a:solidFill>
          <a:ln>
            <a:solidFill>
              <a:srgbClr val="8ABA3A"/>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2000" b="1" dirty="0">
                <a:solidFill>
                  <a:schemeClr val="bg1"/>
                </a:solidFill>
                <a:latin typeface="NTPreCursive" panose="03000400000000000000" pitchFamily="66" charset="0"/>
              </a:rPr>
              <a:t>Respect all     Overcome challenges     Open our minds     Take care     Speak kindly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81328"/>
            <a:ext cx="9144000" cy="4766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logo 2.jpg"/>
          <p:cNvPicPr>
            <a:picLocks noChangeAspect="1"/>
          </p:cNvPicPr>
          <p:nvPr/>
        </p:nvPicPr>
        <p:blipFill>
          <a:blip r:embed="rId2" cstate="print"/>
          <a:stretch>
            <a:fillRect/>
          </a:stretch>
        </p:blipFill>
        <p:spPr>
          <a:xfrm>
            <a:off x="6601602" y="188640"/>
            <a:ext cx="2326374" cy="792088"/>
          </a:xfrm>
          <a:prstGeom prst="rect">
            <a:avLst/>
          </a:prstGeom>
        </p:spPr>
      </p:pic>
      <p:sp>
        <p:nvSpPr>
          <p:cNvPr id="5" name="TextBox 4"/>
          <p:cNvSpPr txBox="1"/>
          <p:nvPr/>
        </p:nvSpPr>
        <p:spPr>
          <a:xfrm>
            <a:off x="0" y="6304002"/>
            <a:ext cx="9144000" cy="553998"/>
          </a:xfrm>
          <a:prstGeom prst="rect">
            <a:avLst/>
          </a:prstGeom>
          <a:solidFill>
            <a:srgbClr val="92D050"/>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3000" b="1" dirty="0">
                <a:solidFill>
                  <a:schemeClr val="bg1"/>
                </a:solidFill>
              </a:rPr>
              <a:t>Thrive	Enjoy		Achieve	Aspire</a:t>
            </a:r>
          </a:p>
        </p:txBody>
      </p:sp>
      <p:sp>
        <p:nvSpPr>
          <p:cNvPr id="10" name="Title 9"/>
          <p:cNvSpPr>
            <a:spLocks noGrp="1"/>
          </p:cNvSpPr>
          <p:nvPr>
            <p:ph type="ctrTitle"/>
          </p:nvPr>
        </p:nvSpPr>
        <p:spPr>
          <a:xfrm>
            <a:off x="755576" y="548680"/>
            <a:ext cx="7772400" cy="1470025"/>
          </a:xfrm>
        </p:spPr>
        <p:txBody>
          <a:bodyPr/>
          <a:lstStyle/>
          <a:p>
            <a:r>
              <a:rPr lang="en-GB" dirty="0"/>
              <a:t>Expectations - Maths</a:t>
            </a:r>
          </a:p>
        </p:txBody>
      </p:sp>
      <p:sp>
        <p:nvSpPr>
          <p:cNvPr id="11" name="Subtitle 8">
            <a:extLst>
              <a:ext uri="{FF2B5EF4-FFF2-40B4-BE49-F238E27FC236}">
                <a16:creationId xmlns:a16="http://schemas.microsoft.com/office/drawing/2014/main" xmlns="" id="{481A02B6-70F7-4B15-A9C9-25F038887815}"/>
              </a:ext>
            </a:extLst>
          </p:cNvPr>
          <p:cNvSpPr txBox="1">
            <a:spLocks/>
          </p:cNvSpPr>
          <p:nvPr/>
        </p:nvSpPr>
        <p:spPr>
          <a:xfrm>
            <a:off x="501316" y="2016008"/>
            <a:ext cx="8280920" cy="295232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lvl="0" indent="-342900" algn="l" hangingPunct="0">
              <a:buFont typeface="Arial" panose="020B0604020202020204" pitchFamily="34" charset="0"/>
              <a:buChar char="•"/>
            </a:pPr>
            <a:r>
              <a:rPr lang="en-US" sz="2800" dirty="0">
                <a:solidFill>
                  <a:schemeClr val="tx1"/>
                </a:solidFill>
                <a:cs typeface="Arial" panose="020B0604020202020204" pitchFamily="34" charset="0"/>
              </a:rPr>
              <a:t>Count to and across 100 forwards or backwards</a:t>
            </a:r>
            <a:r>
              <a:rPr lang="en-US" sz="2800" dirty="0" smtClean="0">
                <a:solidFill>
                  <a:schemeClr val="tx1"/>
                </a:solidFill>
                <a:cs typeface="Arial" panose="020B0604020202020204" pitchFamily="34" charset="0"/>
              </a:rPr>
              <a:t>.</a:t>
            </a:r>
            <a:endParaRPr lang="en-GB" sz="2800" dirty="0">
              <a:solidFill>
                <a:schemeClr val="tx1"/>
              </a:solidFill>
              <a:cs typeface="Arial" panose="020B0604020202020204" pitchFamily="34" charset="0"/>
            </a:endParaRPr>
          </a:p>
          <a:p>
            <a:pPr marL="342900" lvl="0" indent="-342900" algn="l">
              <a:buFont typeface="Arial" panose="020B0604020202020204" pitchFamily="34" charset="0"/>
              <a:buChar char="•"/>
            </a:pPr>
            <a:r>
              <a:rPr lang="en-US" sz="2800" dirty="0">
                <a:solidFill>
                  <a:schemeClr val="tx1"/>
                </a:solidFill>
                <a:cs typeface="Arial" panose="020B0604020202020204" pitchFamily="34" charset="0"/>
              </a:rPr>
              <a:t>Count in multiples of 2, 5 and 10</a:t>
            </a:r>
            <a:r>
              <a:rPr lang="en-US" sz="2800" dirty="0" smtClean="0">
                <a:solidFill>
                  <a:schemeClr val="tx1"/>
                </a:solidFill>
                <a:cs typeface="Arial" panose="020B0604020202020204" pitchFamily="34" charset="0"/>
              </a:rPr>
              <a:t>.</a:t>
            </a:r>
            <a:endParaRPr lang="en-GB" sz="2800" dirty="0">
              <a:solidFill>
                <a:schemeClr val="tx1"/>
              </a:solidFill>
              <a:cs typeface="Arial" panose="020B0604020202020204" pitchFamily="34" charset="0"/>
            </a:endParaRPr>
          </a:p>
          <a:p>
            <a:pPr marL="342900" lvl="0" indent="-342900" algn="l">
              <a:buFont typeface="Arial" panose="020B0604020202020204" pitchFamily="34" charset="0"/>
              <a:buChar char="•"/>
            </a:pPr>
            <a:r>
              <a:rPr lang="en-US" sz="2800" dirty="0">
                <a:solidFill>
                  <a:schemeClr val="tx1"/>
                </a:solidFill>
                <a:cs typeface="Arial" panose="020B0604020202020204" pitchFamily="34" charset="0"/>
              </a:rPr>
              <a:t>Begin to recall addition and subtraction facts to 20</a:t>
            </a:r>
            <a:r>
              <a:rPr lang="en-US" sz="2800" dirty="0" smtClean="0">
                <a:solidFill>
                  <a:schemeClr val="tx1"/>
                </a:solidFill>
                <a:cs typeface="Arial" panose="020B0604020202020204" pitchFamily="34" charset="0"/>
              </a:rPr>
              <a:t>.</a:t>
            </a:r>
            <a:endParaRPr lang="en-GB" sz="2800" dirty="0">
              <a:solidFill>
                <a:schemeClr val="tx1"/>
              </a:solidFill>
              <a:cs typeface="Arial" panose="020B0604020202020204" pitchFamily="34" charset="0"/>
            </a:endParaRPr>
          </a:p>
          <a:p>
            <a:pPr marL="342900" lvl="0" indent="-342900" algn="l">
              <a:buFont typeface="Arial" panose="020B0604020202020204" pitchFamily="34" charset="0"/>
              <a:buChar char="•"/>
            </a:pPr>
            <a:r>
              <a:rPr lang="en-US" sz="2800" dirty="0">
                <a:solidFill>
                  <a:schemeClr val="tx1"/>
                </a:solidFill>
                <a:cs typeface="Arial" panose="020B0604020202020204" pitchFamily="34" charset="0"/>
              </a:rPr>
              <a:t>Know the place value of each digit in any number up to 100</a:t>
            </a:r>
            <a:r>
              <a:rPr lang="en-US" sz="2800" dirty="0" smtClean="0">
                <a:solidFill>
                  <a:schemeClr val="tx1"/>
                </a:solidFill>
                <a:cs typeface="Arial" panose="020B0604020202020204" pitchFamily="34" charset="0"/>
              </a:rPr>
              <a:t>.</a:t>
            </a:r>
            <a:endParaRPr lang="en-GB" sz="2800" dirty="0">
              <a:solidFill>
                <a:schemeClr val="tx1"/>
              </a:solidFill>
              <a:cs typeface="Arial" panose="020B0604020202020204" pitchFamily="34" charset="0"/>
            </a:endParaRPr>
          </a:p>
          <a:p>
            <a:pPr marL="342900" lvl="0" indent="-342900" algn="l">
              <a:buFont typeface="Arial" panose="020B0604020202020204" pitchFamily="34" charset="0"/>
              <a:buChar char="•"/>
            </a:pPr>
            <a:r>
              <a:rPr lang="en-US" sz="2800" dirty="0">
                <a:solidFill>
                  <a:schemeClr val="tx1"/>
                </a:solidFill>
                <a:cs typeface="Arial" panose="020B0604020202020204" pitchFamily="34" charset="0"/>
              </a:rPr>
              <a:t>Recognise o’clock and half past on an analogue clock.</a:t>
            </a:r>
            <a:endParaRPr lang="en-GB" sz="2800" dirty="0">
              <a:solidFill>
                <a:schemeClr val="tx1"/>
              </a:solidFill>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81328"/>
            <a:ext cx="9144000" cy="4766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755576" y="476672"/>
            <a:ext cx="7772400" cy="1470025"/>
          </a:xfrm>
        </p:spPr>
        <p:txBody>
          <a:bodyPr/>
          <a:lstStyle/>
          <a:p>
            <a:r>
              <a:rPr lang="en-GB" dirty="0"/>
              <a:t>Key Adults in our school</a:t>
            </a:r>
          </a:p>
        </p:txBody>
      </p:sp>
      <p:pic>
        <p:nvPicPr>
          <p:cNvPr id="4" name="Picture 3" descr="logo 2.jpg"/>
          <p:cNvPicPr>
            <a:picLocks noChangeAspect="1"/>
          </p:cNvPicPr>
          <p:nvPr/>
        </p:nvPicPr>
        <p:blipFill>
          <a:blip r:embed="rId2" cstate="print"/>
          <a:stretch>
            <a:fillRect/>
          </a:stretch>
        </p:blipFill>
        <p:spPr>
          <a:xfrm>
            <a:off x="6601602" y="188640"/>
            <a:ext cx="2326374" cy="792088"/>
          </a:xfrm>
          <a:prstGeom prst="rect">
            <a:avLst/>
          </a:prstGeom>
        </p:spPr>
      </p:pic>
      <p:sp>
        <p:nvSpPr>
          <p:cNvPr id="5" name="TextBox 4"/>
          <p:cNvSpPr txBox="1"/>
          <p:nvPr/>
        </p:nvSpPr>
        <p:spPr>
          <a:xfrm>
            <a:off x="0" y="6304002"/>
            <a:ext cx="9144000" cy="553998"/>
          </a:xfrm>
          <a:prstGeom prst="rect">
            <a:avLst/>
          </a:prstGeom>
          <a:solidFill>
            <a:srgbClr val="92D050"/>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3000" b="1" dirty="0">
                <a:solidFill>
                  <a:schemeClr val="bg1"/>
                </a:solidFill>
              </a:rPr>
              <a:t>Thrive	Enjoy		Achieve	Aspire</a:t>
            </a:r>
          </a:p>
        </p:txBody>
      </p:sp>
      <p:sp>
        <p:nvSpPr>
          <p:cNvPr id="9" name="Subtitle 8"/>
          <p:cNvSpPr>
            <a:spLocks noGrp="1"/>
          </p:cNvSpPr>
          <p:nvPr>
            <p:ph type="subTitle" idx="1"/>
          </p:nvPr>
        </p:nvSpPr>
        <p:spPr>
          <a:xfrm>
            <a:off x="899592" y="1772816"/>
            <a:ext cx="6984776" cy="3528392"/>
          </a:xfrm>
        </p:spPr>
        <p:txBody>
          <a:bodyPr>
            <a:normAutofit/>
          </a:bodyPr>
          <a:lstStyle/>
          <a:p>
            <a:pPr algn="l"/>
            <a:r>
              <a:rPr lang="en-GB" dirty="0">
                <a:solidFill>
                  <a:schemeClr val="tx1"/>
                </a:solidFill>
              </a:rPr>
              <a:t>Miss Lovelock – </a:t>
            </a:r>
            <a:r>
              <a:rPr lang="en-GB" dirty="0" err="1">
                <a:solidFill>
                  <a:schemeClr val="tx1"/>
                </a:solidFill>
              </a:rPr>
              <a:t>Headteacher</a:t>
            </a:r>
            <a:endParaRPr lang="en-GB" dirty="0">
              <a:solidFill>
                <a:schemeClr val="tx1"/>
              </a:solidFill>
            </a:endParaRPr>
          </a:p>
          <a:p>
            <a:pPr algn="l"/>
            <a:r>
              <a:rPr lang="en-GB" dirty="0">
                <a:solidFill>
                  <a:schemeClr val="tx1"/>
                </a:solidFill>
              </a:rPr>
              <a:t>Mr Jenkins – Deputy </a:t>
            </a:r>
            <a:r>
              <a:rPr lang="en-GB" dirty="0" err="1">
                <a:solidFill>
                  <a:schemeClr val="tx1"/>
                </a:solidFill>
              </a:rPr>
              <a:t>Headteacher</a:t>
            </a:r>
            <a:endParaRPr lang="en-GB" dirty="0">
              <a:solidFill>
                <a:schemeClr val="tx1"/>
              </a:solidFill>
            </a:endParaRPr>
          </a:p>
          <a:p>
            <a:pPr algn="l"/>
            <a:r>
              <a:rPr lang="en-GB" dirty="0">
                <a:solidFill>
                  <a:schemeClr val="tx1"/>
                </a:solidFill>
              </a:rPr>
              <a:t>Mrs Woolley - SENCO</a:t>
            </a:r>
          </a:p>
          <a:p>
            <a:pPr algn="l"/>
            <a:r>
              <a:rPr lang="en-GB" dirty="0">
                <a:solidFill>
                  <a:schemeClr val="tx1"/>
                </a:solidFill>
              </a:rPr>
              <a:t>Carol </a:t>
            </a:r>
            <a:r>
              <a:rPr lang="en-GB" dirty="0" err="1">
                <a:solidFill>
                  <a:schemeClr val="tx1"/>
                </a:solidFill>
              </a:rPr>
              <a:t>Mallett</a:t>
            </a:r>
            <a:r>
              <a:rPr lang="en-GB" dirty="0">
                <a:solidFill>
                  <a:schemeClr val="tx1"/>
                </a:solidFill>
              </a:rPr>
              <a:t> – Family champion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81328"/>
            <a:ext cx="9144000" cy="4766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logo 2.jpg"/>
          <p:cNvPicPr>
            <a:picLocks noChangeAspect="1"/>
          </p:cNvPicPr>
          <p:nvPr/>
        </p:nvPicPr>
        <p:blipFill>
          <a:blip r:embed="rId2" cstate="print"/>
          <a:stretch>
            <a:fillRect/>
          </a:stretch>
        </p:blipFill>
        <p:spPr>
          <a:xfrm>
            <a:off x="6601602" y="188640"/>
            <a:ext cx="2326374" cy="792088"/>
          </a:xfrm>
          <a:prstGeom prst="rect">
            <a:avLst/>
          </a:prstGeom>
        </p:spPr>
      </p:pic>
      <p:sp>
        <p:nvSpPr>
          <p:cNvPr id="5" name="TextBox 4"/>
          <p:cNvSpPr txBox="1"/>
          <p:nvPr/>
        </p:nvSpPr>
        <p:spPr>
          <a:xfrm>
            <a:off x="0" y="6304002"/>
            <a:ext cx="9144000" cy="553998"/>
          </a:xfrm>
          <a:prstGeom prst="rect">
            <a:avLst/>
          </a:prstGeom>
          <a:solidFill>
            <a:srgbClr val="92D050"/>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3000" b="1" dirty="0">
                <a:solidFill>
                  <a:schemeClr val="bg1"/>
                </a:solidFill>
              </a:rPr>
              <a:t>Thrive	Enjoy		Achieve	Aspire</a:t>
            </a:r>
          </a:p>
        </p:txBody>
      </p:sp>
      <p:sp>
        <p:nvSpPr>
          <p:cNvPr id="10" name="Title 9"/>
          <p:cNvSpPr>
            <a:spLocks noGrp="1"/>
          </p:cNvSpPr>
          <p:nvPr>
            <p:ph type="ctrTitle"/>
          </p:nvPr>
        </p:nvSpPr>
        <p:spPr>
          <a:xfrm>
            <a:off x="755576" y="548681"/>
            <a:ext cx="7772400" cy="1152128"/>
          </a:xfrm>
        </p:spPr>
        <p:txBody>
          <a:bodyPr/>
          <a:lstStyle/>
          <a:p>
            <a:r>
              <a:rPr lang="en-GB" dirty="0"/>
              <a:t>Expectations - Writing</a:t>
            </a:r>
          </a:p>
        </p:txBody>
      </p:sp>
      <p:sp>
        <p:nvSpPr>
          <p:cNvPr id="11" name="Subtitle 8">
            <a:extLst>
              <a:ext uri="{FF2B5EF4-FFF2-40B4-BE49-F238E27FC236}">
                <a16:creationId xmlns:a16="http://schemas.microsoft.com/office/drawing/2014/main" xmlns="" id="{89076A54-F5DA-4F47-A42A-42A48CDFBFC0}"/>
              </a:ext>
            </a:extLst>
          </p:cNvPr>
          <p:cNvSpPr txBox="1">
            <a:spLocks/>
          </p:cNvSpPr>
          <p:nvPr/>
        </p:nvSpPr>
        <p:spPr>
          <a:xfrm>
            <a:off x="431540" y="1627409"/>
            <a:ext cx="8280920" cy="295232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buFont typeface="Arial" pitchFamily="34" charset="0"/>
              <a:buChar char="•"/>
            </a:pPr>
            <a:r>
              <a:rPr lang="en-GB" sz="2800" dirty="0" smtClean="0">
                <a:solidFill>
                  <a:schemeClr val="tx1"/>
                </a:solidFill>
                <a:cs typeface="Arial" panose="020B0604020202020204" pitchFamily="34" charset="0"/>
              </a:rPr>
              <a:t> Write </a:t>
            </a:r>
            <a:r>
              <a:rPr lang="en-GB" sz="2800" dirty="0">
                <a:solidFill>
                  <a:schemeClr val="tx1"/>
                </a:solidFill>
                <a:cs typeface="Arial" panose="020B0604020202020204" pitchFamily="34" charset="0"/>
              </a:rPr>
              <a:t>simple narratives about personal experiences and those of others </a:t>
            </a:r>
            <a:endParaRPr lang="en-GB" sz="2800" dirty="0">
              <a:solidFill>
                <a:schemeClr val="tx1"/>
              </a:solidFill>
              <a:ea typeface="Calibri" panose="020F0502020204030204" pitchFamily="34" charset="0"/>
              <a:cs typeface="Arial" panose="020B0604020202020204" pitchFamily="34" charset="0"/>
            </a:endParaRPr>
          </a:p>
          <a:p>
            <a:pPr algn="l">
              <a:buFont typeface="Arial" pitchFamily="34" charset="0"/>
              <a:buChar char="•"/>
            </a:pPr>
            <a:r>
              <a:rPr lang="en-GB" sz="2800" dirty="0" smtClean="0">
                <a:solidFill>
                  <a:schemeClr val="tx1"/>
                </a:solidFill>
                <a:cs typeface="Arial" panose="020B0604020202020204" pitchFamily="34" charset="0"/>
              </a:rPr>
              <a:t> Demarcate </a:t>
            </a:r>
            <a:r>
              <a:rPr lang="en-GB" sz="2800" dirty="0">
                <a:solidFill>
                  <a:schemeClr val="tx1"/>
                </a:solidFill>
                <a:cs typeface="Arial" panose="020B0604020202020204" pitchFamily="34" charset="0"/>
              </a:rPr>
              <a:t>most sentences in their writing with capital letters and full </a:t>
            </a:r>
            <a:r>
              <a:rPr lang="en-GB" sz="2800" dirty="0" smtClean="0">
                <a:solidFill>
                  <a:schemeClr val="tx1"/>
                </a:solidFill>
                <a:cs typeface="Arial" panose="020B0604020202020204" pitchFamily="34" charset="0"/>
              </a:rPr>
              <a:t>stops</a:t>
            </a:r>
          </a:p>
          <a:p>
            <a:pPr algn="l">
              <a:buFont typeface="Arial" pitchFamily="34" charset="0"/>
              <a:buChar char="•"/>
            </a:pPr>
            <a:r>
              <a:rPr lang="en-GB" sz="2800" dirty="0" smtClean="0">
                <a:solidFill>
                  <a:schemeClr val="tx1"/>
                </a:solidFill>
                <a:cs typeface="Arial" panose="020B0604020202020204" pitchFamily="34" charset="0"/>
              </a:rPr>
              <a:t> Question </a:t>
            </a:r>
            <a:r>
              <a:rPr lang="en-GB" sz="2800" dirty="0">
                <a:solidFill>
                  <a:schemeClr val="tx1"/>
                </a:solidFill>
                <a:cs typeface="Arial" panose="020B0604020202020204" pitchFamily="34" charset="0"/>
              </a:rPr>
              <a:t>mark used with some </a:t>
            </a:r>
            <a:r>
              <a:rPr lang="en-GB" sz="2800" dirty="0" smtClean="0">
                <a:solidFill>
                  <a:schemeClr val="tx1"/>
                </a:solidFill>
                <a:cs typeface="Arial" panose="020B0604020202020204" pitchFamily="34" charset="0"/>
              </a:rPr>
              <a:t>accuracy</a:t>
            </a:r>
          </a:p>
          <a:p>
            <a:pPr algn="l">
              <a:buFont typeface="Arial" pitchFamily="34" charset="0"/>
              <a:buChar char="•"/>
            </a:pPr>
            <a:r>
              <a:rPr lang="en-GB" sz="2800" dirty="0" smtClean="0">
                <a:solidFill>
                  <a:schemeClr val="tx1"/>
                </a:solidFill>
                <a:cs typeface="Arial" panose="020B0604020202020204" pitchFamily="34" charset="0"/>
              </a:rPr>
              <a:t> Use </a:t>
            </a:r>
            <a:r>
              <a:rPr lang="en-GB" sz="2800" dirty="0">
                <a:solidFill>
                  <a:schemeClr val="tx1"/>
                </a:solidFill>
                <a:cs typeface="Arial" panose="020B0604020202020204" pitchFamily="34" charset="0"/>
              </a:rPr>
              <a:t>coordinating conjunction ‘and’ </a:t>
            </a:r>
            <a:endParaRPr lang="en-GB" sz="2800" dirty="0" smtClean="0">
              <a:solidFill>
                <a:schemeClr val="tx1"/>
              </a:solidFill>
              <a:cs typeface="Arial" panose="020B0604020202020204" pitchFamily="34" charset="0"/>
            </a:endParaRPr>
          </a:p>
          <a:p>
            <a:pPr algn="l">
              <a:buFont typeface="Arial" pitchFamily="34" charset="0"/>
              <a:buChar char="•"/>
            </a:pPr>
            <a:r>
              <a:rPr lang="en-US" sz="2800" dirty="0" smtClean="0">
                <a:solidFill>
                  <a:schemeClr val="tx1"/>
                </a:solidFill>
                <a:cs typeface="Arial" panose="020B0604020202020204" pitchFamily="34" charset="0"/>
              </a:rPr>
              <a:t> Form </a:t>
            </a:r>
            <a:r>
              <a:rPr lang="en-US" sz="2800" dirty="0">
                <a:solidFill>
                  <a:schemeClr val="tx1"/>
                </a:solidFill>
                <a:cs typeface="Arial" panose="020B0604020202020204" pitchFamily="34" charset="0"/>
              </a:rPr>
              <a:t>capital letters mostly </a:t>
            </a:r>
            <a:r>
              <a:rPr lang="en-US" sz="2800" dirty="0" smtClean="0">
                <a:solidFill>
                  <a:schemeClr val="tx1"/>
                </a:solidFill>
                <a:cs typeface="Arial" panose="020B0604020202020204" pitchFamily="34" charset="0"/>
              </a:rPr>
              <a:t>correctly</a:t>
            </a:r>
          </a:p>
          <a:p>
            <a:pPr algn="l">
              <a:buFont typeface="Arial" pitchFamily="34" charset="0"/>
              <a:buChar char="•"/>
            </a:pPr>
            <a:r>
              <a:rPr lang="en-GB" sz="2800" dirty="0" smtClean="0">
                <a:solidFill>
                  <a:schemeClr val="tx1"/>
                </a:solidFill>
                <a:cs typeface="Arial" panose="020B0604020202020204" pitchFamily="34" charset="0"/>
              </a:rPr>
              <a:t> Spell </a:t>
            </a:r>
            <a:r>
              <a:rPr lang="en-GB" sz="2800" dirty="0">
                <a:solidFill>
                  <a:schemeClr val="tx1"/>
                </a:solidFill>
                <a:cs typeface="Arial" panose="020B0604020202020204" pitchFamily="34" charset="0"/>
              </a:rPr>
              <a:t>some common exception words on the Y1 </a:t>
            </a:r>
            <a:r>
              <a:rPr lang="en-GB" sz="2800" dirty="0" smtClean="0">
                <a:solidFill>
                  <a:schemeClr val="tx1"/>
                </a:solidFill>
                <a:cs typeface="Arial" panose="020B0604020202020204" pitchFamily="34" charset="0"/>
              </a:rPr>
              <a:t>list</a:t>
            </a:r>
          </a:p>
          <a:p>
            <a:pPr algn="l">
              <a:buFont typeface="Arial" pitchFamily="34" charset="0"/>
              <a:buChar char="•"/>
            </a:pPr>
            <a:r>
              <a:rPr lang="en-GB" sz="2800" dirty="0" smtClean="0">
                <a:solidFill>
                  <a:schemeClr val="tx1"/>
                </a:solidFill>
                <a:cs typeface="Arial" panose="020B0604020202020204" pitchFamily="34" charset="0"/>
              </a:rPr>
              <a:t> Use </a:t>
            </a:r>
            <a:r>
              <a:rPr lang="en-GB" sz="2800" dirty="0">
                <a:solidFill>
                  <a:schemeClr val="tx1"/>
                </a:solidFill>
                <a:cs typeface="Arial" panose="020B0604020202020204" pitchFamily="34" charset="0"/>
              </a:rPr>
              <a:t>spacing between words </a:t>
            </a:r>
            <a:endParaRPr lang="en-GB" sz="2800" dirty="0">
              <a:solidFill>
                <a:schemeClr val="tx1"/>
              </a:solidFill>
              <a:ea typeface="Calibri" panose="020F0502020204030204" pitchFamily="34" charset="0"/>
              <a:cs typeface="Arial" panose="020B0604020202020204" pitchFamily="34" charset="0"/>
            </a:endParaRPr>
          </a:p>
          <a:p>
            <a:pPr algn="l">
              <a:buFont typeface="Arial" pitchFamily="34" charset="0"/>
              <a:buChar char="•"/>
            </a:pP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gn="l">
              <a:buFont typeface="Arial" pitchFamily="34" charset="0"/>
              <a:buChar char="•"/>
            </a:pPr>
            <a:endParaRPr lang="en-US" sz="1800" dirty="0" smtClean="0"/>
          </a:p>
          <a:p>
            <a:pPr algn="l">
              <a:buFont typeface="Arial" pitchFamily="34" charset="0"/>
              <a:buChar char="•"/>
            </a:pP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gn="l">
              <a:buFont typeface="Arial" pitchFamily="34" charset="0"/>
              <a:buChar char="•"/>
            </a:pP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algn="l">
              <a:buFont typeface="Arial" pitchFamily="34" charset="0"/>
              <a:buChar char="•"/>
            </a:pP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lgn="l">
              <a:buFont typeface="Arial" pitchFamily="34" charset="0"/>
              <a:buChar char="•"/>
            </a:pP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gn="l">
              <a:buFont typeface="Arial" pitchFamily="34" charset="0"/>
              <a:buChar char="•"/>
            </a:pPr>
            <a:endParaRPr lang="en-GB" sz="2800" dirty="0">
              <a:solidFill>
                <a:schemeClr val="tx1"/>
              </a:solidFill>
            </a:endParaRPr>
          </a:p>
        </p:txBody>
      </p:sp>
    </p:spTree>
    <p:extLst>
      <p:ext uri="{BB962C8B-B14F-4D97-AF65-F5344CB8AC3E}">
        <p14:creationId xmlns:p14="http://schemas.microsoft.com/office/powerpoint/2010/main" val="28487193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81328"/>
            <a:ext cx="9144000" cy="4766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logo 2.jpg"/>
          <p:cNvPicPr>
            <a:picLocks noChangeAspect="1"/>
          </p:cNvPicPr>
          <p:nvPr/>
        </p:nvPicPr>
        <p:blipFill>
          <a:blip r:embed="rId2" cstate="print"/>
          <a:stretch>
            <a:fillRect/>
          </a:stretch>
        </p:blipFill>
        <p:spPr>
          <a:xfrm>
            <a:off x="6601602" y="188640"/>
            <a:ext cx="2326374" cy="792088"/>
          </a:xfrm>
          <a:prstGeom prst="rect">
            <a:avLst/>
          </a:prstGeom>
        </p:spPr>
      </p:pic>
      <p:sp>
        <p:nvSpPr>
          <p:cNvPr id="5" name="TextBox 4"/>
          <p:cNvSpPr txBox="1"/>
          <p:nvPr/>
        </p:nvSpPr>
        <p:spPr>
          <a:xfrm>
            <a:off x="0" y="6304002"/>
            <a:ext cx="9144000" cy="553998"/>
          </a:xfrm>
          <a:prstGeom prst="rect">
            <a:avLst/>
          </a:prstGeom>
          <a:solidFill>
            <a:srgbClr val="92D050"/>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3000" b="1" dirty="0">
                <a:solidFill>
                  <a:schemeClr val="bg1"/>
                </a:solidFill>
              </a:rPr>
              <a:t>Thrive	Enjoy		Achieve	Aspire</a:t>
            </a:r>
          </a:p>
        </p:txBody>
      </p:sp>
      <p:sp>
        <p:nvSpPr>
          <p:cNvPr id="10" name="Title 9"/>
          <p:cNvSpPr>
            <a:spLocks noGrp="1"/>
          </p:cNvSpPr>
          <p:nvPr>
            <p:ph type="ctrTitle"/>
          </p:nvPr>
        </p:nvSpPr>
        <p:spPr>
          <a:xfrm>
            <a:off x="755576" y="548681"/>
            <a:ext cx="7772400" cy="1152128"/>
          </a:xfrm>
        </p:spPr>
        <p:txBody>
          <a:bodyPr/>
          <a:lstStyle/>
          <a:p>
            <a:r>
              <a:rPr lang="en-GB" dirty="0"/>
              <a:t>Expectations - Reading</a:t>
            </a:r>
          </a:p>
        </p:txBody>
      </p:sp>
      <p:sp>
        <p:nvSpPr>
          <p:cNvPr id="11" name="Subtitle 8">
            <a:extLst>
              <a:ext uri="{FF2B5EF4-FFF2-40B4-BE49-F238E27FC236}">
                <a16:creationId xmlns:a16="http://schemas.microsoft.com/office/drawing/2014/main" xmlns="" id="{0ED41BC7-1125-4458-A97C-27B7AEBD30AE}"/>
              </a:ext>
            </a:extLst>
          </p:cNvPr>
          <p:cNvSpPr>
            <a:spLocks noGrp="1"/>
          </p:cNvSpPr>
          <p:nvPr>
            <p:ph type="subTitle" idx="1"/>
          </p:nvPr>
        </p:nvSpPr>
        <p:spPr>
          <a:xfrm>
            <a:off x="501316" y="1484784"/>
            <a:ext cx="8280920" cy="2952328"/>
          </a:xfrm>
        </p:spPr>
        <p:txBody>
          <a:bodyPr>
            <a:noAutofit/>
          </a:bodyPr>
          <a:lstStyle/>
          <a:p>
            <a:pPr marL="342900" lvl="0" indent="-342900" algn="l" hangingPunct="0">
              <a:buFont typeface="Arial" panose="020B0604020202020204" pitchFamily="34" charset="0"/>
              <a:buChar char="•"/>
            </a:pPr>
            <a:r>
              <a:rPr lang="en-US" sz="2400" dirty="0">
                <a:solidFill>
                  <a:schemeClr val="tx1"/>
                </a:solidFill>
              </a:rPr>
              <a:t>Read aloud – and re read for fluency – books, poems, stories and nonfiction texts that are consistent with your developing phonic knowledge.</a:t>
            </a:r>
            <a:endParaRPr lang="en-GB" sz="2400" dirty="0">
              <a:solidFill>
                <a:schemeClr val="tx1"/>
              </a:solidFill>
            </a:endParaRPr>
          </a:p>
          <a:p>
            <a:pPr marL="342900" lvl="0" indent="-342900" algn="l">
              <a:buFont typeface="Arial" panose="020B0604020202020204" pitchFamily="34" charset="0"/>
              <a:buChar char="•"/>
            </a:pPr>
            <a:r>
              <a:rPr lang="en-US" sz="2400" dirty="0">
                <a:solidFill>
                  <a:schemeClr val="tx1"/>
                </a:solidFill>
              </a:rPr>
              <a:t>Apply phonic knowledge and skills as the key route to decode words, including those of more than one syllable.</a:t>
            </a:r>
            <a:endParaRPr lang="en-GB" sz="2400" dirty="0">
              <a:solidFill>
                <a:schemeClr val="tx1"/>
              </a:solidFill>
            </a:endParaRPr>
          </a:p>
          <a:p>
            <a:pPr marL="342900" lvl="0" indent="-342900" algn="l" hangingPunct="0">
              <a:buFont typeface="Arial" panose="020B0604020202020204" pitchFamily="34" charset="0"/>
              <a:buChar char="•"/>
            </a:pPr>
            <a:r>
              <a:rPr lang="en-US" sz="2400" dirty="0">
                <a:solidFill>
                  <a:schemeClr val="tx1"/>
                </a:solidFill>
              </a:rPr>
              <a:t>Use sounding and blending techniques to attempt previously unseen words.</a:t>
            </a:r>
            <a:endParaRPr lang="en-GB" sz="2400" dirty="0">
              <a:solidFill>
                <a:schemeClr val="tx1"/>
              </a:solidFill>
            </a:endParaRPr>
          </a:p>
          <a:p>
            <a:pPr marL="342900" lvl="0" indent="-342900" algn="l" hangingPunct="0">
              <a:buFont typeface="Arial" panose="020B0604020202020204" pitchFamily="34" charset="0"/>
              <a:buChar char="•"/>
            </a:pPr>
            <a:r>
              <a:rPr lang="en-US" sz="2400" dirty="0">
                <a:solidFill>
                  <a:schemeClr val="tx1"/>
                </a:solidFill>
              </a:rPr>
              <a:t>Be familiar with, and be able to retell, key fairy tales and traditional rhymes or stories.</a:t>
            </a:r>
            <a:endParaRPr lang="en-GB" sz="2400" dirty="0">
              <a:solidFill>
                <a:schemeClr val="tx1"/>
              </a:solidFill>
            </a:endParaRPr>
          </a:p>
          <a:p>
            <a:pPr marL="342900" lvl="0" indent="-342900" algn="l" hangingPunct="0">
              <a:buFont typeface="Arial" panose="020B0604020202020204" pitchFamily="34" charset="0"/>
              <a:buChar char="•"/>
            </a:pPr>
            <a:r>
              <a:rPr lang="en-US" sz="2400" dirty="0">
                <a:solidFill>
                  <a:schemeClr val="tx1"/>
                </a:solidFill>
              </a:rPr>
              <a:t>Explain clearly your understanding of what is read to you: the significance of the title, key events in the text, vocabulary and predictions of what may happen next.</a:t>
            </a:r>
            <a:endParaRPr lang="en-GB" sz="2400" dirty="0">
              <a:solidFill>
                <a:schemeClr val="tx1"/>
              </a:solidFill>
            </a:endParaRPr>
          </a:p>
        </p:txBody>
      </p:sp>
    </p:spTree>
    <p:extLst>
      <p:ext uri="{BB962C8B-B14F-4D97-AF65-F5344CB8AC3E}">
        <p14:creationId xmlns:p14="http://schemas.microsoft.com/office/powerpoint/2010/main" val="494517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81328"/>
            <a:ext cx="9144000" cy="4766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logo 2.jpg"/>
          <p:cNvPicPr>
            <a:picLocks noChangeAspect="1"/>
          </p:cNvPicPr>
          <p:nvPr/>
        </p:nvPicPr>
        <p:blipFill>
          <a:blip r:embed="rId2" cstate="print"/>
          <a:stretch>
            <a:fillRect/>
          </a:stretch>
        </p:blipFill>
        <p:spPr>
          <a:xfrm>
            <a:off x="6601602" y="188640"/>
            <a:ext cx="2326374" cy="792088"/>
          </a:xfrm>
          <a:prstGeom prst="rect">
            <a:avLst/>
          </a:prstGeom>
        </p:spPr>
      </p:pic>
      <p:sp>
        <p:nvSpPr>
          <p:cNvPr id="5" name="TextBox 4"/>
          <p:cNvSpPr txBox="1"/>
          <p:nvPr/>
        </p:nvSpPr>
        <p:spPr>
          <a:xfrm>
            <a:off x="0" y="6304002"/>
            <a:ext cx="9144000" cy="553998"/>
          </a:xfrm>
          <a:prstGeom prst="rect">
            <a:avLst/>
          </a:prstGeom>
          <a:solidFill>
            <a:srgbClr val="92D050"/>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3000" b="1" dirty="0">
                <a:solidFill>
                  <a:schemeClr val="bg1"/>
                </a:solidFill>
              </a:rPr>
              <a:t>Thrive	Enjoy		Achieve	Aspire</a:t>
            </a:r>
          </a:p>
        </p:txBody>
      </p:sp>
      <p:sp>
        <p:nvSpPr>
          <p:cNvPr id="9" name="Subtitle 8"/>
          <p:cNvSpPr>
            <a:spLocks noGrp="1"/>
          </p:cNvSpPr>
          <p:nvPr>
            <p:ph type="subTitle" idx="1"/>
          </p:nvPr>
        </p:nvSpPr>
        <p:spPr>
          <a:xfrm>
            <a:off x="449541" y="1403391"/>
            <a:ext cx="8460103" cy="2664296"/>
          </a:xfrm>
        </p:spPr>
        <p:txBody>
          <a:bodyPr>
            <a:noAutofit/>
          </a:bodyPr>
          <a:lstStyle/>
          <a:p>
            <a:pPr algn="l"/>
            <a:r>
              <a:rPr lang="en-GB" dirty="0">
                <a:solidFill>
                  <a:schemeClr val="tx1"/>
                </a:solidFill>
              </a:rPr>
              <a:t>Our topic: The Adventures of Bear and Queen</a:t>
            </a:r>
          </a:p>
          <a:p>
            <a:pPr algn="l"/>
            <a:r>
              <a:rPr lang="en-GB" dirty="0">
                <a:solidFill>
                  <a:schemeClr val="tx1"/>
                </a:solidFill>
              </a:rPr>
              <a:t>We will be learning…</a:t>
            </a:r>
          </a:p>
          <a:p>
            <a:pPr algn="l">
              <a:lnSpc>
                <a:spcPct val="150000"/>
              </a:lnSpc>
              <a:buFont typeface="Arial" pitchFamily="34" charset="0"/>
              <a:buChar char="•"/>
            </a:pPr>
            <a:r>
              <a:rPr lang="en-GB" dirty="0">
                <a:solidFill>
                  <a:schemeClr val="tx1"/>
                </a:solidFill>
              </a:rPr>
              <a:t>The countries within the United Kingdom</a:t>
            </a:r>
          </a:p>
          <a:p>
            <a:pPr algn="l">
              <a:lnSpc>
                <a:spcPct val="150000"/>
              </a:lnSpc>
              <a:buFont typeface="Arial" pitchFamily="34" charset="0"/>
              <a:buChar char="•"/>
            </a:pPr>
            <a:r>
              <a:rPr lang="en-GB" dirty="0">
                <a:solidFill>
                  <a:schemeClr val="tx1"/>
                </a:solidFill>
              </a:rPr>
              <a:t>Key facts and history around Queen Elizabeth ||</a:t>
            </a:r>
          </a:p>
          <a:p>
            <a:pPr algn="l">
              <a:lnSpc>
                <a:spcPct val="150000"/>
              </a:lnSpc>
              <a:buFont typeface="Arial" pitchFamily="34" charset="0"/>
              <a:buChar char="•"/>
            </a:pPr>
            <a:r>
              <a:rPr lang="en-GB" dirty="0">
                <a:solidFill>
                  <a:schemeClr val="tx1"/>
                </a:solidFill>
              </a:rPr>
              <a:t>About historic events in our lives</a:t>
            </a:r>
          </a:p>
        </p:txBody>
      </p:sp>
      <p:sp>
        <p:nvSpPr>
          <p:cNvPr id="10" name="Title 9"/>
          <p:cNvSpPr>
            <a:spLocks noGrp="1"/>
          </p:cNvSpPr>
          <p:nvPr>
            <p:ph type="ctrTitle"/>
          </p:nvPr>
        </p:nvSpPr>
        <p:spPr>
          <a:xfrm>
            <a:off x="685800" y="332656"/>
            <a:ext cx="7772400" cy="1470025"/>
          </a:xfrm>
        </p:spPr>
        <p:txBody>
          <a:bodyPr/>
          <a:lstStyle/>
          <a:p>
            <a:r>
              <a:rPr lang="en-GB" dirty="0"/>
              <a:t>Autumn Term</a:t>
            </a:r>
          </a:p>
        </p:txBody>
      </p:sp>
      <p:pic>
        <p:nvPicPr>
          <p:cNvPr id="3" name="Picture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19932" y="3668397"/>
            <a:ext cx="2289713" cy="2712931"/>
          </a:xfrm>
          <a:prstGeom prst="rect">
            <a:avLst/>
          </a:prstGeom>
        </p:spPr>
      </p:pic>
    </p:spTree>
    <p:extLst>
      <p:ext uri="{BB962C8B-B14F-4D97-AF65-F5344CB8AC3E}">
        <p14:creationId xmlns:p14="http://schemas.microsoft.com/office/powerpoint/2010/main" val="42089012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81328"/>
            <a:ext cx="9144000" cy="4766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logo 2.jpg"/>
          <p:cNvPicPr>
            <a:picLocks noChangeAspect="1"/>
          </p:cNvPicPr>
          <p:nvPr/>
        </p:nvPicPr>
        <p:blipFill>
          <a:blip r:embed="rId2" cstate="print"/>
          <a:stretch>
            <a:fillRect/>
          </a:stretch>
        </p:blipFill>
        <p:spPr>
          <a:xfrm>
            <a:off x="6601602" y="188640"/>
            <a:ext cx="2326374" cy="792088"/>
          </a:xfrm>
          <a:prstGeom prst="rect">
            <a:avLst/>
          </a:prstGeom>
        </p:spPr>
      </p:pic>
      <p:sp>
        <p:nvSpPr>
          <p:cNvPr id="5" name="TextBox 4"/>
          <p:cNvSpPr txBox="1"/>
          <p:nvPr/>
        </p:nvSpPr>
        <p:spPr>
          <a:xfrm>
            <a:off x="0" y="6304002"/>
            <a:ext cx="9144000" cy="553998"/>
          </a:xfrm>
          <a:prstGeom prst="rect">
            <a:avLst/>
          </a:prstGeom>
          <a:solidFill>
            <a:srgbClr val="92D050"/>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3000" b="1" dirty="0">
                <a:solidFill>
                  <a:schemeClr val="bg1"/>
                </a:solidFill>
              </a:rPr>
              <a:t>Thrive	Enjoy		Achieve	Aspire</a:t>
            </a:r>
          </a:p>
        </p:txBody>
      </p:sp>
      <p:sp>
        <p:nvSpPr>
          <p:cNvPr id="9" name="Subtitle 8"/>
          <p:cNvSpPr>
            <a:spLocks noGrp="1"/>
          </p:cNvSpPr>
          <p:nvPr>
            <p:ph type="subTitle" idx="1"/>
          </p:nvPr>
        </p:nvSpPr>
        <p:spPr>
          <a:xfrm>
            <a:off x="431540" y="1422877"/>
            <a:ext cx="8280920" cy="2952328"/>
          </a:xfrm>
        </p:spPr>
        <p:txBody>
          <a:bodyPr>
            <a:noAutofit/>
          </a:bodyPr>
          <a:lstStyle/>
          <a:p>
            <a:pPr algn="l"/>
            <a:r>
              <a:rPr lang="en-GB" dirty="0">
                <a:solidFill>
                  <a:schemeClr val="tx1"/>
                </a:solidFill>
              </a:rPr>
              <a:t>Our topic: Under The Sea</a:t>
            </a:r>
          </a:p>
          <a:p>
            <a:pPr algn="l"/>
            <a:r>
              <a:rPr lang="en-GB" sz="2800" dirty="0" smtClean="0">
                <a:solidFill>
                  <a:schemeClr val="tx1"/>
                </a:solidFill>
              </a:rPr>
              <a:t>We </a:t>
            </a:r>
            <a:r>
              <a:rPr lang="en-GB" sz="2800" dirty="0">
                <a:solidFill>
                  <a:schemeClr val="tx1"/>
                </a:solidFill>
              </a:rPr>
              <a:t>will be learning…</a:t>
            </a:r>
          </a:p>
          <a:p>
            <a:pPr marL="457200" indent="-457200" algn="l">
              <a:buFont typeface="Arial" pitchFamily="34" charset="0"/>
              <a:buChar char="•"/>
            </a:pPr>
            <a:r>
              <a:rPr lang="en-GB" sz="2800" dirty="0">
                <a:solidFill>
                  <a:schemeClr val="tx1"/>
                </a:solidFill>
              </a:rPr>
              <a:t>How to use a map to identify the sea around the United Kingdom</a:t>
            </a:r>
          </a:p>
          <a:p>
            <a:pPr marL="457200" indent="-457200" algn="l">
              <a:buFont typeface="Arial" pitchFamily="34" charset="0"/>
              <a:buChar char="•"/>
            </a:pPr>
            <a:r>
              <a:rPr lang="en-GB" sz="2800" dirty="0">
                <a:solidFill>
                  <a:schemeClr val="tx1"/>
                </a:solidFill>
              </a:rPr>
              <a:t>How to use a map to identify the 5 oceans</a:t>
            </a:r>
          </a:p>
          <a:p>
            <a:pPr marL="457200" indent="-457200" algn="l">
              <a:buFont typeface="Arial" pitchFamily="34" charset="0"/>
              <a:buChar char="•"/>
            </a:pPr>
            <a:r>
              <a:rPr lang="en-GB" sz="2800" dirty="0">
                <a:solidFill>
                  <a:schemeClr val="tx1"/>
                </a:solidFill>
              </a:rPr>
              <a:t>How to make observations from pictures and videos of costal features</a:t>
            </a:r>
          </a:p>
          <a:p>
            <a:pPr algn="l"/>
            <a:endParaRPr lang="en-GB" dirty="0">
              <a:solidFill>
                <a:schemeClr val="tx1"/>
              </a:solidFill>
            </a:endParaRPr>
          </a:p>
          <a:p>
            <a:pPr algn="l"/>
            <a:endParaRPr lang="en-GB" dirty="0">
              <a:solidFill>
                <a:schemeClr val="tx1"/>
              </a:solidFill>
            </a:endParaRPr>
          </a:p>
        </p:txBody>
      </p:sp>
      <p:sp>
        <p:nvSpPr>
          <p:cNvPr id="10" name="Title 9"/>
          <p:cNvSpPr>
            <a:spLocks noGrp="1"/>
          </p:cNvSpPr>
          <p:nvPr>
            <p:ph type="ctrTitle"/>
          </p:nvPr>
        </p:nvSpPr>
        <p:spPr>
          <a:xfrm>
            <a:off x="685800" y="305450"/>
            <a:ext cx="7772400" cy="1470025"/>
          </a:xfrm>
        </p:spPr>
        <p:txBody>
          <a:bodyPr/>
          <a:lstStyle/>
          <a:p>
            <a:r>
              <a:rPr lang="en-GB" dirty="0"/>
              <a:t>Spring Term 1</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7081" y="4437112"/>
            <a:ext cx="2619375" cy="17430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1953291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81328"/>
            <a:ext cx="9144000" cy="4766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logo 2.jpg"/>
          <p:cNvPicPr>
            <a:picLocks noChangeAspect="1"/>
          </p:cNvPicPr>
          <p:nvPr/>
        </p:nvPicPr>
        <p:blipFill>
          <a:blip r:embed="rId2" cstate="print"/>
          <a:stretch>
            <a:fillRect/>
          </a:stretch>
        </p:blipFill>
        <p:spPr>
          <a:xfrm>
            <a:off x="6601602" y="188640"/>
            <a:ext cx="2326374" cy="792088"/>
          </a:xfrm>
          <a:prstGeom prst="rect">
            <a:avLst/>
          </a:prstGeom>
        </p:spPr>
      </p:pic>
      <p:sp>
        <p:nvSpPr>
          <p:cNvPr id="5" name="TextBox 4"/>
          <p:cNvSpPr txBox="1"/>
          <p:nvPr/>
        </p:nvSpPr>
        <p:spPr>
          <a:xfrm>
            <a:off x="0" y="6304002"/>
            <a:ext cx="9144000" cy="553998"/>
          </a:xfrm>
          <a:prstGeom prst="rect">
            <a:avLst/>
          </a:prstGeom>
          <a:solidFill>
            <a:srgbClr val="92D050"/>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3000" b="1" dirty="0">
                <a:solidFill>
                  <a:schemeClr val="bg1"/>
                </a:solidFill>
              </a:rPr>
              <a:t>Thrive	Enjoy		Achieve	Aspire</a:t>
            </a:r>
          </a:p>
        </p:txBody>
      </p:sp>
      <p:sp>
        <p:nvSpPr>
          <p:cNvPr id="9" name="Subtitle 8"/>
          <p:cNvSpPr>
            <a:spLocks noGrp="1"/>
          </p:cNvSpPr>
          <p:nvPr>
            <p:ph type="subTitle" idx="1"/>
          </p:nvPr>
        </p:nvSpPr>
        <p:spPr>
          <a:xfrm>
            <a:off x="431540" y="1561932"/>
            <a:ext cx="8280920" cy="2952328"/>
          </a:xfrm>
        </p:spPr>
        <p:txBody>
          <a:bodyPr>
            <a:noAutofit/>
          </a:bodyPr>
          <a:lstStyle/>
          <a:p>
            <a:pPr algn="l"/>
            <a:r>
              <a:rPr lang="en-GB" dirty="0">
                <a:solidFill>
                  <a:schemeClr val="tx1"/>
                </a:solidFill>
              </a:rPr>
              <a:t>Our topic: Sustainability</a:t>
            </a:r>
          </a:p>
          <a:p>
            <a:pPr algn="l"/>
            <a:r>
              <a:rPr lang="en-GB" sz="2800" dirty="0" smtClean="0">
                <a:solidFill>
                  <a:schemeClr val="tx1"/>
                </a:solidFill>
              </a:rPr>
              <a:t>We </a:t>
            </a:r>
            <a:r>
              <a:rPr lang="en-GB" sz="2800" dirty="0">
                <a:solidFill>
                  <a:schemeClr val="tx1"/>
                </a:solidFill>
              </a:rPr>
              <a:t>will be learning…</a:t>
            </a:r>
          </a:p>
          <a:p>
            <a:pPr marL="457200" indent="-457200" algn="l">
              <a:buFont typeface="Arial" pitchFamily="34" charset="0"/>
              <a:buChar char="•"/>
            </a:pPr>
            <a:r>
              <a:rPr lang="en-GB" dirty="0">
                <a:solidFill>
                  <a:schemeClr val="tx1"/>
                </a:solidFill>
              </a:rPr>
              <a:t>How to look after our environment</a:t>
            </a:r>
          </a:p>
          <a:p>
            <a:pPr marL="457200" indent="-457200" algn="l">
              <a:buFont typeface="Arial" pitchFamily="34" charset="0"/>
              <a:buChar char="•"/>
            </a:pPr>
            <a:r>
              <a:rPr lang="en-GB" dirty="0">
                <a:solidFill>
                  <a:schemeClr val="tx1"/>
                </a:solidFill>
              </a:rPr>
              <a:t>Different types of energy </a:t>
            </a:r>
          </a:p>
          <a:p>
            <a:pPr marL="457200" indent="-457200" algn="l">
              <a:buFont typeface="Arial" pitchFamily="34" charset="0"/>
              <a:buChar char="•"/>
            </a:pPr>
            <a:r>
              <a:rPr lang="en-GB" dirty="0">
                <a:solidFill>
                  <a:schemeClr val="tx1"/>
                </a:solidFill>
              </a:rPr>
              <a:t>Looking at different types of weather in our environment</a:t>
            </a:r>
          </a:p>
          <a:p>
            <a:pPr algn="l"/>
            <a:endParaRPr lang="en-GB" dirty="0">
              <a:solidFill>
                <a:schemeClr val="tx1"/>
              </a:solidFill>
            </a:endParaRPr>
          </a:p>
        </p:txBody>
      </p:sp>
      <p:sp>
        <p:nvSpPr>
          <p:cNvPr id="10" name="Title 9"/>
          <p:cNvSpPr>
            <a:spLocks noGrp="1"/>
          </p:cNvSpPr>
          <p:nvPr>
            <p:ph type="ctrTitle"/>
          </p:nvPr>
        </p:nvSpPr>
        <p:spPr>
          <a:xfrm>
            <a:off x="685800" y="302791"/>
            <a:ext cx="7772400" cy="1470025"/>
          </a:xfrm>
        </p:spPr>
        <p:txBody>
          <a:bodyPr/>
          <a:lstStyle/>
          <a:p>
            <a:r>
              <a:rPr lang="en-GB" dirty="0"/>
              <a:t>Spring Term 2</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5818" y="4365104"/>
            <a:ext cx="3502158" cy="1751079"/>
          </a:xfrm>
          <a:prstGeom prst="rect">
            <a:avLst/>
          </a:prstGeom>
        </p:spPr>
      </p:pic>
    </p:spTree>
    <p:extLst>
      <p:ext uri="{BB962C8B-B14F-4D97-AF65-F5344CB8AC3E}">
        <p14:creationId xmlns:p14="http://schemas.microsoft.com/office/powerpoint/2010/main" val="22847623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81328"/>
            <a:ext cx="9144000" cy="4766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logo 2.jpg"/>
          <p:cNvPicPr>
            <a:picLocks noChangeAspect="1"/>
          </p:cNvPicPr>
          <p:nvPr/>
        </p:nvPicPr>
        <p:blipFill>
          <a:blip r:embed="rId2" cstate="print"/>
          <a:stretch>
            <a:fillRect/>
          </a:stretch>
        </p:blipFill>
        <p:spPr>
          <a:xfrm>
            <a:off x="6601602" y="188640"/>
            <a:ext cx="2326374" cy="792088"/>
          </a:xfrm>
          <a:prstGeom prst="rect">
            <a:avLst/>
          </a:prstGeom>
        </p:spPr>
      </p:pic>
      <p:sp>
        <p:nvSpPr>
          <p:cNvPr id="5" name="TextBox 4"/>
          <p:cNvSpPr txBox="1"/>
          <p:nvPr/>
        </p:nvSpPr>
        <p:spPr>
          <a:xfrm>
            <a:off x="0" y="6304002"/>
            <a:ext cx="9144000" cy="553998"/>
          </a:xfrm>
          <a:prstGeom prst="rect">
            <a:avLst/>
          </a:prstGeom>
          <a:solidFill>
            <a:srgbClr val="92D050"/>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3000" b="1" dirty="0">
                <a:solidFill>
                  <a:schemeClr val="bg1"/>
                </a:solidFill>
              </a:rPr>
              <a:t>Thrive	Enjoy		Achieve	Aspire</a:t>
            </a:r>
          </a:p>
        </p:txBody>
      </p:sp>
      <p:sp>
        <p:nvSpPr>
          <p:cNvPr id="9" name="Subtitle 8"/>
          <p:cNvSpPr>
            <a:spLocks noGrp="1"/>
          </p:cNvSpPr>
          <p:nvPr>
            <p:ph type="subTitle" idx="1"/>
          </p:nvPr>
        </p:nvSpPr>
        <p:spPr>
          <a:xfrm>
            <a:off x="395536" y="1772816"/>
            <a:ext cx="7992888" cy="2376264"/>
          </a:xfrm>
        </p:spPr>
        <p:txBody>
          <a:bodyPr>
            <a:noAutofit/>
          </a:bodyPr>
          <a:lstStyle/>
          <a:p>
            <a:pPr algn="l"/>
            <a:r>
              <a:rPr lang="en-GB" dirty="0">
                <a:solidFill>
                  <a:schemeClr val="tx1"/>
                </a:solidFill>
              </a:rPr>
              <a:t>Our Topic: The Highway Rat</a:t>
            </a:r>
          </a:p>
          <a:p>
            <a:pPr algn="l"/>
            <a:r>
              <a:rPr lang="en-GB" sz="2800" dirty="0" smtClean="0">
                <a:solidFill>
                  <a:schemeClr val="tx1"/>
                </a:solidFill>
              </a:rPr>
              <a:t>We will be learning…</a:t>
            </a:r>
            <a:endParaRPr lang="en-GB" sz="2800" dirty="0">
              <a:solidFill>
                <a:schemeClr val="tx1"/>
              </a:solidFill>
            </a:endParaRPr>
          </a:p>
          <a:p>
            <a:pPr marL="457200" indent="-457200" algn="l">
              <a:buFont typeface="Arial" panose="020B0604020202020204" pitchFamily="34" charset="0"/>
              <a:buChar char="•"/>
            </a:pPr>
            <a:r>
              <a:rPr lang="en-GB" sz="2800" dirty="0" smtClean="0">
                <a:solidFill>
                  <a:schemeClr val="tx1"/>
                </a:solidFill>
              </a:rPr>
              <a:t>All about past transport </a:t>
            </a:r>
          </a:p>
          <a:p>
            <a:pPr marL="457200" indent="-457200" algn="l">
              <a:buFont typeface="Arial" panose="020B0604020202020204" pitchFamily="34" charset="0"/>
              <a:buChar char="•"/>
            </a:pPr>
            <a:r>
              <a:rPr lang="en-GB" sz="2800" dirty="0" smtClean="0">
                <a:solidFill>
                  <a:schemeClr val="tx1"/>
                </a:solidFill>
              </a:rPr>
              <a:t>Who was the famous highway man, Dick Turpin.</a:t>
            </a:r>
          </a:p>
          <a:p>
            <a:pPr marL="457200" indent="-457200" algn="l">
              <a:buFont typeface="Arial" panose="020B0604020202020204" pitchFamily="34" charset="0"/>
              <a:buChar char="•"/>
            </a:pPr>
            <a:r>
              <a:rPr lang="en-GB" sz="2800" dirty="0" smtClean="0">
                <a:solidFill>
                  <a:schemeClr val="tx1"/>
                </a:solidFill>
              </a:rPr>
              <a:t>About the story written by Julia Donaldson. </a:t>
            </a:r>
            <a:endParaRPr lang="en-GB" sz="2800" dirty="0">
              <a:solidFill>
                <a:schemeClr val="tx1"/>
              </a:solidFill>
            </a:endParaRPr>
          </a:p>
          <a:p>
            <a:pPr algn="l"/>
            <a:endParaRPr lang="en-GB" dirty="0">
              <a:solidFill>
                <a:schemeClr val="tx1"/>
              </a:solidFill>
            </a:endParaRPr>
          </a:p>
          <a:p>
            <a:pPr algn="l"/>
            <a:endParaRPr lang="en-GB" dirty="0">
              <a:solidFill>
                <a:schemeClr val="tx1"/>
              </a:solidFill>
            </a:endParaRPr>
          </a:p>
        </p:txBody>
      </p:sp>
      <p:sp>
        <p:nvSpPr>
          <p:cNvPr id="10" name="Title 9"/>
          <p:cNvSpPr>
            <a:spLocks noGrp="1"/>
          </p:cNvSpPr>
          <p:nvPr>
            <p:ph type="ctrTitle"/>
          </p:nvPr>
        </p:nvSpPr>
        <p:spPr>
          <a:xfrm>
            <a:off x="755576" y="548682"/>
            <a:ext cx="7772400" cy="1470025"/>
          </a:xfrm>
        </p:spPr>
        <p:txBody>
          <a:bodyPr/>
          <a:lstStyle/>
          <a:p>
            <a:r>
              <a:rPr lang="en-GB" dirty="0"/>
              <a:t>Summer Term 1</a:t>
            </a:r>
          </a:p>
        </p:txBody>
      </p:sp>
      <p:pic>
        <p:nvPicPr>
          <p:cNvPr id="2" name="Picture 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72200" y="4226406"/>
            <a:ext cx="2333625" cy="1962150"/>
          </a:xfrm>
          <a:prstGeom prst="rect">
            <a:avLst/>
          </a:prstGeom>
        </p:spPr>
      </p:pic>
    </p:spTree>
    <p:extLst>
      <p:ext uri="{BB962C8B-B14F-4D97-AF65-F5344CB8AC3E}">
        <p14:creationId xmlns:p14="http://schemas.microsoft.com/office/powerpoint/2010/main" val="20285528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81328"/>
            <a:ext cx="9144000" cy="4766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logo 2.jpg"/>
          <p:cNvPicPr>
            <a:picLocks noChangeAspect="1"/>
          </p:cNvPicPr>
          <p:nvPr/>
        </p:nvPicPr>
        <p:blipFill>
          <a:blip r:embed="rId2" cstate="print"/>
          <a:stretch>
            <a:fillRect/>
          </a:stretch>
        </p:blipFill>
        <p:spPr>
          <a:xfrm>
            <a:off x="6601602" y="188640"/>
            <a:ext cx="2326374" cy="792088"/>
          </a:xfrm>
          <a:prstGeom prst="rect">
            <a:avLst/>
          </a:prstGeom>
        </p:spPr>
      </p:pic>
      <p:sp>
        <p:nvSpPr>
          <p:cNvPr id="5" name="TextBox 4"/>
          <p:cNvSpPr txBox="1"/>
          <p:nvPr/>
        </p:nvSpPr>
        <p:spPr>
          <a:xfrm>
            <a:off x="0" y="6304002"/>
            <a:ext cx="9144000" cy="553998"/>
          </a:xfrm>
          <a:prstGeom prst="rect">
            <a:avLst/>
          </a:prstGeom>
          <a:solidFill>
            <a:srgbClr val="92D050"/>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3000" b="1" dirty="0">
                <a:solidFill>
                  <a:schemeClr val="bg1"/>
                </a:solidFill>
              </a:rPr>
              <a:t>Thrive	Enjoy		Achieve	Aspire</a:t>
            </a:r>
          </a:p>
        </p:txBody>
      </p:sp>
      <p:sp>
        <p:nvSpPr>
          <p:cNvPr id="9" name="Subtitle 8"/>
          <p:cNvSpPr>
            <a:spLocks noGrp="1"/>
          </p:cNvSpPr>
          <p:nvPr>
            <p:ph type="subTitle" idx="1"/>
          </p:nvPr>
        </p:nvSpPr>
        <p:spPr>
          <a:xfrm>
            <a:off x="395536" y="1772816"/>
            <a:ext cx="8280920" cy="2952328"/>
          </a:xfrm>
        </p:spPr>
        <p:txBody>
          <a:bodyPr>
            <a:noAutofit/>
          </a:bodyPr>
          <a:lstStyle/>
          <a:p>
            <a:pPr algn="l"/>
            <a:r>
              <a:rPr lang="en-GB" dirty="0">
                <a:solidFill>
                  <a:schemeClr val="tx1"/>
                </a:solidFill>
              </a:rPr>
              <a:t>Our topic: A Local Study</a:t>
            </a:r>
          </a:p>
          <a:p>
            <a:pPr algn="l"/>
            <a:r>
              <a:rPr lang="en-GB" sz="2800" dirty="0" smtClean="0">
                <a:solidFill>
                  <a:schemeClr val="tx1"/>
                </a:solidFill>
              </a:rPr>
              <a:t>We </a:t>
            </a:r>
            <a:r>
              <a:rPr lang="en-GB" sz="2800" dirty="0">
                <a:solidFill>
                  <a:schemeClr val="tx1"/>
                </a:solidFill>
              </a:rPr>
              <a:t>will be </a:t>
            </a:r>
            <a:r>
              <a:rPr lang="en-GB" sz="2800" dirty="0" smtClean="0">
                <a:solidFill>
                  <a:schemeClr val="tx1"/>
                </a:solidFill>
              </a:rPr>
              <a:t>learning…</a:t>
            </a:r>
          </a:p>
          <a:p>
            <a:pPr marL="457200" indent="-457200" algn="l">
              <a:buFont typeface="Arial" panose="020B0604020202020204" pitchFamily="34" charset="0"/>
              <a:buChar char="•"/>
            </a:pPr>
            <a:r>
              <a:rPr lang="en-GB" sz="2800" dirty="0">
                <a:solidFill>
                  <a:schemeClr val="tx1"/>
                </a:solidFill>
              </a:rPr>
              <a:t>A</a:t>
            </a:r>
            <a:r>
              <a:rPr lang="en-GB" sz="2800" dirty="0" smtClean="0">
                <a:solidFill>
                  <a:schemeClr val="tx1"/>
                </a:solidFill>
              </a:rPr>
              <a:t>bout </a:t>
            </a:r>
            <a:r>
              <a:rPr lang="en-GB" sz="2800" dirty="0">
                <a:solidFill>
                  <a:schemeClr val="tx1"/>
                </a:solidFill>
              </a:rPr>
              <a:t>our local </a:t>
            </a:r>
            <a:r>
              <a:rPr lang="en-GB" sz="2800" dirty="0" smtClean="0">
                <a:solidFill>
                  <a:schemeClr val="tx1"/>
                </a:solidFill>
              </a:rPr>
              <a:t>area.</a:t>
            </a:r>
            <a:endParaRPr lang="en-GB" sz="2800" dirty="0">
              <a:solidFill>
                <a:schemeClr val="tx1"/>
              </a:solidFill>
            </a:endParaRPr>
          </a:p>
          <a:p>
            <a:pPr marL="457200" indent="-457200" algn="l">
              <a:buFont typeface="Arial" panose="020B0604020202020204" pitchFamily="34" charset="0"/>
              <a:buChar char="•"/>
            </a:pPr>
            <a:r>
              <a:rPr lang="en-GB" sz="2800" dirty="0">
                <a:solidFill>
                  <a:schemeClr val="tx1"/>
                </a:solidFill>
              </a:rPr>
              <a:t>T</a:t>
            </a:r>
            <a:r>
              <a:rPr lang="en-GB" sz="2800" dirty="0" smtClean="0">
                <a:solidFill>
                  <a:schemeClr val="tx1"/>
                </a:solidFill>
              </a:rPr>
              <a:t>he history of Great Linford.</a:t>
            </a:r>
            <a:endParaRPr lang="en-GB" sz="2800" dirty="0">
              <a:solidFill>
                <a:schemeClr val="tx1"/>
              </a:solidFill>
            </a:endParaRPr>
          </a:p>
          <a:p>
            <a:pPr marL="457200" indent="-457200" algn="l">
              <a:buFont typeface="Arial" panose="020B0604020202020204" pitchFamily="34" charset="0"/>
              <a:buChar char="•"/>
            </a:pPr>
            <a:r>
              <a:rPr lang="en-GB" sz="2800" dirty="0" smtClean="0">
                <a:solidFill>
                  <a:schemeClr val="tx1"/>
                </a:solidFill>
              </a:rPr>
              <a:t>The geography </a:t>
            </a:r>
            <a:r>
              <a:rPr lang="en-GB" sz="2800" dirty="0">
                <a:solidFill>
                  <a:schemeClr val="tx1"/>
                </a:solidFill>
              </a:rPr>
              <a:t>surrounding us.</a:t>
            </a:r>
          </a:p>
          <a:p>
            <a:pPr algn="l">
              <a:buFont typeface="Arial" pitchFamily="34" charset="0"/>
              <a:buChar char="•"/>
            </a:pPr>
            <a:endParaRPr lang="en-GB" dirty="0">
              <a:solidFill>
                <a:schemeClr val="tx1"/>
              </a:solidFill>
            </a:endParaRPr>
          </a:p>
        </p:txBody>
      </p:sp>
      <p:sp>
        <p:nvSpPr>
          <p:cNvPr id="10" name="Title 9"/>
          <p:cNvSpPr>
            <a:spLocks noGrp="1"/>
          </p:cNvSpPr>
          <p:nvPr>
            <p:ph type="ctrTitle"/>
          </p:nvPr>
        </p:nvSpPr>
        <p:spPr>
          <a:xfrm>
            <a:off x="755576" y="548682"/>
            <a:ext cx="7772400" cy="1470025"/>
          </a:xfrm>
        </p:spPr>
        <p:txBody>
          <a:bodyPr/>
          <a:lstStyle/>
          <a:p>
            <a:r>
              <a:rPr lang="en-GB" dirty="0"/>
              <a:t>Summer Term 2</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6113" y="4149080"/>
            <a:ext cx="3521863" cy="1972243"/>
          </a:xfrm>
          <a:prstGeom prst="rect">
            <a:avLst/>
          </a:prstGeom>
        </p:spPr>
      </p:pic>
    </p:spTree>
    <p:extLst>
      <p:ext uri="{BB962C8B-B14F-4D97-AF65-F5344CB8AC3E}">
        <p14:creationId xmlns:p14="http://schemas.microsoft.com/office/powerpoint/2010/main" val="1393749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81328"/>
            <a:ext cx="9144000" cy="4766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logo 2.jpg"/>
          <p:cNvPicPr>
            <a:picLocks noChangeAspect="1"/>
          </p:cNvPicPr>
          <p:nvPr/>
        </p:nvPicPr>
        <p:blipFill>
          <a:blip r:embed="rId2" cstate="print"/>
          <a:stretch>
            <a:fillRect/>
          </a:stretch>
        </p:blipFill>
        <p:spPr>
          <a:xfrm>
            <a:off x="6601602" y="188640"/>
            <a:ext cx="2326374" cy="792088"/>
          </a:xfrm>
          <a:prstGeom prst="rect">
            <a:avLst/>
          </a:prstGeom>
        </p:spPr>
      </p:pic>
      <p:sp>
        <p:nvSpPr>
          <p:cNvPr id="5" name="TextBox 4"/>
          <p:cNvSpPr txBox="1"/>
          <p:nvPr/>
        </p:nvSpPr>
        <p:spPr>
          <a:xfrm>
            <a:off x="0" y="6304002"/>
            <a:ext cx="9144000" cy="553998"/>
          </a:xfrm>
          <a:prstGeom prst="rect">
            <a:avLst/>
          </a:prstGeom>
          <a:solidFill>
            <a:srgbClr val="92D050"/>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3000" b="1" dirty="0">
                <a:solidFill>
                  <a:schemeClr val="bg1"/>
                </a:solidFill>
              </a:rPr>
              <a:t>Thrive	Enjoy		Achieve	Aspire</a:t>
            </a:r>
          </a:p>
        </p:txBody>
      </p:sp>
      <p:sp>
        <p:nvSpPr>
          <p:cNvPr id="9" name="Subtitle 8"/>
          <p:cNvSpPr>
            <a:spLocks noGrp="1"/>
          </p:cNvSpPr>
          <p:nvPr>
            <p:ph type="subTitle" idx="1"/>
          </p:nvPr>
        </p:nvSpPr>
        <p:spPr>
          <a:xfrm>
            <a:off x="277040" y="1952836"/>
            <a:ext cx="8280920" cy="2952328"/>
          </a:xfrm>
        </p:spPr>
        <p:txBody>
          <a:bodyPr>
            <a:noAutofit/>
          </a:bodyPr>
          <a:lstStyle/>
          <a:p>
            <a:pPr algn="l"/>
            <a:r>
              <a:rPr lang="en-GB" sz="4000" u="sng" dirty="0">
                <a:solidFill>
                  <a:schemeClr val="tx1"/>
                </a:solidFill>
              </a:rPr>
              <a:t>Phonics screening check</a:t>
            </a:r>
          </a:p>
          <a:p>
            <a:pPr algn="l"/>
            <a:r>
              <a:rPr lang="en-GB" b="0" i="0" dirty="0">
                <a:solidFill>
                  <a:srgbClr val="222222"/>
                </a:solidFill>
                <a:effectLst/>
                <a:latin typeface="Roboto" panose="020B0604020202020204" pitchFamily="2" charset="0"/>
              </a:rPr>
              <a:t>-The Phonics Screening Check is a test for children in Year 1. Children take it during June in a one-to-one setting with a teacher. </a:t>
            </a:r>
          </a:p>
          <a:p>
            <a:pPr algn="l"/>
            <a:r>
              <a:rPr lang="en-GB" dirty="0">
                <a:solidFill>
                  <a:srgbClr val="222222"/>
                </a:solidFill>
                <a:latin typeface="Roboto" panose="020B0604020202020204" pitchFamily="2" charset="0"/>
              </a:rPr>
              <a:t>-More information will be sent out to parents over the year.</a:t>
            </a:r>
            <a:endParaRPr lang="en-GB" dirty="0">
              <a:solidFill>
                <a:schemeClr val="tx1"/>
              </a:solidFill>
            </a:endParaRPr>
          </a:p>
        </p:txBody>
      </p:sp>
      <p:sp>
        <p:nvSpPr>
          <p:cNvPr id="10" name="Title 9"/>
          <p:cNvSpPr>
            <a:spLocks noGrp="1"/>
          </p:cNvSpPr>
          <p:nvPr>
            <p:ph type="ctrTitle"/>
          </p:nvPr>
        </p:nvSpPr>
        <p:spPr>
          <a:xfrm>
            <a:off x="755576" y="548682"/>
            <a:ext cx="7772400" cy="1470025"/>
          </a:xfrm>
        </p:spPr>
        <p:txBody>
          <a:bodyPr/>
          <a:lstStyle/>
          <a:p>
            <a:r>
              <a:rPr lang="en-GB" dirty="0"/>
              <a:t>Statutory Testing</a:t>
            </a:r>
          </a:p>
        </p:txBody>
      </p:sp>
    </p:spTree>
    <p:extLst>
      <p:ext uri="{BB962C8B-B14F-4D97-AF65-F5344CB8AC3E}">
        <p14:creationId xmlns:p14="http://schemas.microsoft.com/office/powerpoint/2010/main" val="34899490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dirty="0"/>
              <a:t>Your child’s progress</a:t>
            </a:r>
          </a:p>
        </p:txBody>
      </p:sp>
      <p:sp>
        <p:nvSpPr>
          <p:cNvPr id="3" name="Content Placeholder 2"/>
          <p:cNvSpPr>
            <a:spLocks noGrp="1"/>
          </p:cNvSpPr>
          <p:nvPr>
            <p:ph idx="1"/>
          </p:nvPr>
        </p:nvSpPr>
        <p:spPr/>
        <p:txBody>
          <a:bodyPr/>
          <a:lstStyle/>
          <a:p>
            <a:r>
              <a:rPr lang="en-GB" dirty="0"/>
              <a:t>Parent’s evening will take </a:t>
            </a:r>
            <a:r>
              <a:rPr lang="en-GB" dirty="0" smtClean="0"/>
              <a:t>place during </a:t>
            </a:r>
            <a:r>
              <a:rPr lang="en-GB" dirty="0"/>
              <a:t>the Autumn term.</a:t>
            </a:r>
          </a:p>
          <a:p>
            <a:r>
              <a:rPr lang="en-GB" dirty="0"/>
              <a:t>Further information about these </a:t>
            </a:r>
            <a:r>
              <a:rPr lang="en-GB" dirty="0" smtClean="0"/>
              <a:t>appointments </a:t>
            </a:r>
            <a:r>
              <a:rPr lang="en-GB" dirty="0"/>
              <a:t>will follow</a:t>
            </a:r>
            <a:r>
              <a:rPr lang="en-GB" dirty="0" smtClean="0"/>
              <a:t>.</a:t>
            </a:r>
          </a:p>
          <a:p>
            <a:r>
              <a:rPr lang="en-GB" dirty="0"/>
              <a:t>Written report on their progress will be given in </a:t>
            </a:r>
            <a:r>
              <a:rPr lang="en-GB" dirty="0" smtClean="0"/>
              <a:t>Summer </a:t>
            </a:r>
            <a:r>
              <a:rPr lang="en-GB" dirty="0"/>
              <a:t>2.</a:t>
            </a:r>
          </a:p>
          <a:p>
            <a:endParaRPr lang="en-GB" dirty="0"/>
          </a:p>
          <a:p>
            <a:endParaRPr lang="en-GB" dirty="0"/>
          </a:p>
        </p:txBody>
      </p:sp>
      <p:sp>
        <p:nvSpPr>
          <p:cNvPr id="4" name="TextBox 3"/>
          <p:cNvSpPr txBox="1"/>
          <p:nvPr/>
        </p:nvSpPr>
        <p:spPr>
          <a:xfrm>
            <a:off x="0" y="6304002"/>
            <a:ext cx="9144000" cy="553998"/>
          </a:xfrm>
          <a:prstGeom prst="rect">
            <a:avLst/>
          </a:prstGeom>
          <a:solidFill>
            <a:srgbClr val="92D050"/>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3000" b="1" dirty="0">
                <a:solidFill>
                  <a:schemeClr val="bg1"/>
                </a:solidFill>
              </a:rPr>
              <a:t>Thrive	Enjoy		Achieve	Aspire</a:t>
            </a:r>
          </a:p>
        </p:txBody>
      </p:sp>
      <p:pic>
        <p:nvPicPr>
          <p:cNvPr id="5" name="Picture 4" descr="logo 2.jpg"/>
          <p:cNvPicPr>
            <a:picLocks noChangeAspect="1"/>
          </p:cNvPicPr>
          <p:nvPr/>
        </p:nvPicPr>
        <p:blipFill>
          <a:blip r:embed="rId2" cstate="print"/>
          <a:stretch>
            <a:fillRect/>
          </a:stretch>
        </p:blipFill>
        <p:spPr>
          <a:xfrm>
            <a:off x="6601602" y="188640"/>
            <a:ext cx="2326374" cy="79208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81328"/>
            <a:ext cx="9144000" cy="4766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logo 2.jpg"/>
          <p:cNvPicPr>
            <a:picLocks noChangeAspect="1"/>
          </p:cNvPicPr>
          <p:nvPr/>
        </p:nvPicPr>
        <p:blipFill>
          <a:blip r:embed="rId3" cstate="print"/>
          <a:stretch>
            <a:fillRect/>
          </a:stretch>
        </p:blipFill>
        <p:spPr>
          <a:xfrm>
            <a:off x="6601602" y="188640"/>
            <a:ext cx="2326374" cy="792088"/>
          </a:xfrm>
          <a:prstGeom prst="rect">
            <a:avLst/>
          </a:prstGeom>
        </p:spPr>
      </p:pic>
      <p:sp>
        <p:nvSpPr>
          <p:cNvPr id="7" name="Subtitle 6"/>
          <p:cNvSpPr>
            <a:spLocks noGrp="1"/>
          </p:cNvSpPr>
          <p:nvPr>
            <p:ph type="subTitle" idx="1"/>
          </p:nvPr>
        </p:nvSpPr>
        <p:spPr/>
        <p:txBody>
          <a:bodyPr/>
          <a:lstStyle/>
          <a:p>
            <a:endParaRPr lang="en-GB"/>
          </a:p>
        </p:txBody>
      </p:sp>
      <p:sp>
        <p:nvSpPr>
          <p:cNvPr id="8" name="Title 7"/>
          <p:cNvSpPr>
            <a:spLocks noGrp="1"/>
          </p:cNvSpPr>
          <p:nvPr>
            <p:ph type="ctrTitle"/>
          </p:nvPr>
        </p:nvSpPr>
        <p:spPr/>
        <p:txBody>
          <a:bodyPr/>
          <a:lstStyle/>
          <a:p>
            <a:endParaRPr lang="en-GB" dirty="0"/>
          </a:p>
        </p:txBody>
      </p:sp>
      <p:pic>
        <p:nvPicPr>
          <p:cNvPr id="11" name="Picture 2" descr="http://gallery.yopriceville.com/var/albums/Free-Clipart-Pictures/Trees-PNG-Clipart/Oack_Tree_PNG_Clipart_Picture.png?m=1399672800"/>
          <p:cNvPicPr>
            <a:picLocks noChangeAspect="1" noChangeArrowheads="1"/>
          </p:cNvPicPr>
          <p:nvPr/>
        </p:nvPicPr>
        <p:blipFill>
          <a:blip r:embed="rId4" cstate="print"/>
          <a:srcRect/>
          <a:stretch>
            <a:fillRect/>
          </a:stretch>
        </p:blipFill>
        <p:spPr bwMode="auto">
          <a:xfrm>
            <a:off x="1619672" y="1484784"/>
            <a:ext cx="5565900" cy="4509120"/>
          </a:xfrm>
          <a:prstGeom prst="rect">
            <a:avLst/>
          </a:prstGeom>
          <a:noFill/>
        </p:spPr>
      </p:pic>
      <p:pic>
        <p:nvPicPr>
          <p:cNvPr id="12" name="Picture 2" descr="http://clipartsy.com/SVG/Water_Dove_Peace/water_dove_peace_medium_golden_rod.png"/>
          <p:cNvPicPr>
            <a:picLocks noChangeAspect="1" noChangeArrowheads="1"/>
          </p:cNvPicPr>
          <p:nvPr/>
        </p:nvPicPr>
        <p:blipFill>
          <a:blip r:embed="rId5" cstate="print"/>
          <a:srcRect/>
          <a:stretch>
            <a:fillRect/>
          </a:stretch>
        </p:blipFill>
        <p:spPr bwMode="auto">
          <a:xfrm rot="20793342" flipH="1">
            <a:off x="813915" y="1076469"/>
            <a:ext cx="1597349" cy="1309539"/>
          </a:xfrm>
          <a:prstGeom prst="rect">
            <a:avLst/>
          </a:prstGeom>
          <a:noFill/>
        </p:spPr>
      </p:pic>
      <p:pic>
        <p:nvPicPr>
          <p:cNvPr id="13" name="Picture 2" descr="http://clipartsy.com/SVG/Water_Dove_Peace/water_dove_peace_medium_golden_rod.png"/>
          <p:cNvPicPr>
            <a:picLocks noChangeAspect="1" noChangeArrowheads="1"/>
          </p:cNvPicPr>
          <p:nvPr/>
        </p:nvPicPr>
        <p:blipFill>
          <a:blip r:embed="rId5" cstate="print"/>
          <a:srcRect/>
          <a:stretch>
            <a:fillRect/>
          </a:stretch>
        </p:blipFill>
        <p:spPr bwMode="auto">
          <a:xfrm rot="20364192">
            <a:off x="2627784" y="260648"/>
            <a:ext cx="1597349" cy="1309539"/>
          </a:xfrm>
          <a:prstGeom prst="rect">
            <a:avLst/>
          </a:prstGeom>
          <a:noFill/>
        </p:spPr>
      </p:pic>
      <p:pic>
        <p:nvPicPr>
          <p:cNvPr id="14" name="Picture 2" descr="http://clipartsy.com/SVG/Water_Dove_Peace/water_dove_peace_medium_golden_rod.png"/>
          <p:cNvPicPr>
            <a:picLocks noChangeAspect="1" noChangeArrowheads="1"/>
          </p:cNvPicPr>
          <p:nvPr/>
        </p:nvPicPr>
        <p:blipFill>
          <a:blip r:embed="rId5" cstate="print"/>
          <a:srcRect/>
          <a:stretch>
            <a:fillRect/>
          </a:stretch>
        </p:blipFill>
        <p:spPr bwMode="auto">
          <a:xfrm flipH="1">
            <a:off x="4788024" y="260648"/>
            <a:ext cx="1597349" cy="1309539"/>
          </a:xfrm>
          <a:prstGeom prst="rect">
            <a:avLst/>
          </a:prstGeom>
          <a:noFill/>
        </p:spPr>
      </p:pic>
      <p:pic>
        <p:nvPicPr>
          <p:cNvPr id="15" name="Picture 2" descr="http://clipartsy.com/SVG/Water_Dove_Peace/water_dove_peace_medium_golden_rod.png"/>
          <p:cNvPicPr>
            <a:picLocks noChangeAspect="1" noChangeArrowheads="1"/>
          </p:cNvPicPr>
          <p:nvPr/>
        </p:nvPicPr>
        <p:blipFill>
          <a:blip r:embed="rId5" cstate="print"/>
          <a:srcRect/>
          <a:stretch>
            <a:fillRect/>
          </a:stretch>
        </p:blipFill>
        <p:spPr bwMode="auto">
          <a:xfrm>
            <a:off x="6516216" y="1124744"/>
            <a:ext cx="1597349" cy="1309539"/>
          </a:xfrm>
          <a:prstGeom prst="rect">
            <a:avLst/>
          </a:prstGeom>
          <a:noFill/>
        </p:spPr>
      </p:pic>
      <p:pic>
        <p:nvPicPr>
          <p:cNvPr id="16" name="Picture 4" descr="http://pngimg.com/upload/autumn_leaves_PNG3611.png"/>
          <p:cNvPicPr>
            <a:picLocks noChangeAspect="1" noChangeArrowheads="1"/>
          </p:cNvPicPr>
          <p:nvPr/>
        </p:nvPicPr>
        <p:blipFill>
          <a:blip r:embed="rId6" cstate="print"/>
          <a:srcRect/>
          <a:stretch>
            <a:fillRect/>
          </a:stretch>
        </p:blipFill>
        <p:spPr bwMode="auto">
          <a:xfrm>
            <a:off x="7236296" y="3356992"/>
            <a:ext cx="1017153" cy="1008112"/>
          </a:xfrm>
          <a:prstGeom prst="rect">
            <a:avLst/>
          </a:prstGeom>
          <a:noFill/>
        </p:spPr>
      </p:pic>
      <p:pic>
        <p:nvPicPr>
          <p:cNvPr id="17" name="Picture 6" descr="https://dennyflack.files.wordpress.com/2008/10/red-leaf.png"/>
          <p:cNvPicPr>
            <a:picLocks noChangeAspect="1" noChangeArrowheads="1"/>
          </p:cNvPicPr>
          <p:nvPr/>
        </p:nvPicPr>
        <p:blipFill>
          <a:blip r:embed="rId7" cstate="print"/>
          <a:srcRect/>
          <a:stretch>
            <a:fillRect/>
          </a:stretch>
        </p:blipFill>
        <p:spPr bwMode="auto">
          <a:xfrm rot="2652580">
            <a:off x="6883582" y="4645974"/>
            <a:ext cx="1670574" cy="1112602"/>
          </a:xfrm>
          <a:prstGeom prst="rect">
            <a:avLst/>
          </a:prstGeom>
          <a:noFill/>
        </p:spPr>
      </p:pic>
      <p:sp>
        <p:nvSpPr>
          <p:cNvPr id="18" name="TextBox 17"/>
          <p:cNvSpPr txBox="1"/>
          <p:nvPr/>
        </p:nvSpPr>
        <p:spPr>
          <a:xfrm>
            <a:off x="0" y="6457890"/>
            <a:ext cx="9144000" cy="400110"/>
          </a:xfrm>
          <a:prstGeom prst="rect">
            <a:avLst/>
          </a:prstGeom>
          <a:solidFill>
            <a:srgbClr val="8ABA3A"/>
          </a:solidFill>
          <a:ln>
            <a:solidFill>
              <a:srgbClr val="8ABA3A"/>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2000" b="1" dirty="0">
                <a:solidFill>
                  <a:schemeClr val="bg1"/>
                </a:solidFill>
                <a:latin typeface="NTPreCursive" panose="03000400000000000000" pitchFamily="66" charset="0"/>
              </a:rPr>
              <a:t>Respect all     Overcome challenges     Open our minds     Take care     Speak kindly</a:t>
            </a:r>
          </a:p>
        </p:txBody>
      </p:sp>
      <p:sp>
        <p:nvSpPr>
          <p:cNvPr id="19" name="TextBox 18"/>
          <p:cNvSpPr txBox="1"/>
          <p:nvPr/>
        </p:nvSpPr>
        <p:spPr>
          <a:xfrm>
            <a:off x="1214414" y="1643050"/>
            <a:ext cx="838691" cy="369332"/>
          </a:xfrm>
          <a:prstGeom prst="rect">
            <a:avLst/>
          </a:prstGeom>
          <a:noFill/>
        </p:spPr>
        <p:txBody>
          <a:bodyPr wrap="none" rtlCol="0">
            <a:spAutoFit/>
          </a:bodyPr>
          <a:lstStyle/>
          <a:p>
            <a:r>
              <a:rPr lang="en-GB" dirty="0">
                <a:latin typeface="Arial" pitchFamily="34" charset="0"/>
                <a:cs typeface="Arial" pitchFamily="34" charset="0"/>
              </a:rPr>
              <a:t>Aspire</a:t>
            </a:r>
          </a:p>
        </p:txBody>
      </p:sp>
      <p:sp>
        <p:nvSpPr>
          <p:cNvPr id="20" name="TextBox 19"/>
          <p:cNvSpPr txBox="1"/>
          <p:nvPr/>
        </p:nvSpPr>
        <p:spPr>
          <a:xfrm>
            <a:off x="2714612" y="500042"/>
            <a:ext cx="825867" cy="369332"/>
          </a:xfrm>
          <a:prstGeom prst="rect">
            <a:avLst/>
          </a:prstGeom>
          <a:noFill/>
        </p:spPr>
        <p:txBody>
          <a:bodyPr wrap="none" rtlCol="0">
            <a:spAutoFit/>
          </a:bodyPr>
          <a:lstStyle/>
          <a:p>
            <a:r>
              <a:rPr lang="en-GB" dirty="0">
                <a:latin typeface="Arial" pitchFamily="34" charset="0"/>
                <a:cs typeface="Arial" pitchFamily="34" charset="0"/>
              </a:rPr>
              <a:t>Thrive</a:t>
            </a:r>
          </a:p>
        </p:txBody>
      </p:sp>
      <p:sp>
        <p:nvSpPr>
          <p:cNvPr id="21" name="TextBox 20"/>
          <p:cNvSpPr txBox="1"/>
          <p:nvPr/>
        </p:nvSpPr>
        <p:spPr>
          <a:xfrm>
            <a:off x="5072066" y="714356"/>
            <a:ext cx="1143007" cy="369332"/>
          </a:xfrm>
          <a:prstGeom prst="rect">
            <a:avLst/>
          </a:prstGeom>
          <a:noFill/>
        </p:spPr>
        <p:txBody>
          <a:bodyPr wrap="square" rtlCol="0">
            <a:spAutoFit/>
          </a:bodyPr>
          <a:lstStyle/>
          <a:p>
            <a:r>
              <a:rPr lang="en-GB" dirty="0">
                <a:latin typeface="Arial" pitchFamily="34" charset="0"/>
                <a:cs typeface="Arial" pitchFamily="34" charset="0"/>
              </a:rPr>
              <a:t>Achieve</a:t>
            </a:r>
          </a:p>
        </p:txBody>
      </p:sp>
      <p:sp>
        <p:nvSpPr>
          <p:cNvPr id="22" name="TextBox 21"/>
          <p:cNvSpPr txBox="1"/>
          <p:nvPr/>
        </p:nvSpPr>
        <p:spPr>
          <a:xfrm>
            <a:off x="7143768" y="1714488"/>
            <a:ext cx="761747" cy="369332"/>
          </a:xfrm>
          <a:prstGeom prst="rect">
            <a:avLst/>
          </a:prstGeom>
          <a:noFill/>
        </p:spPr>
        <p:txBody>
          <a:bodyPr wrap="none" rtlCol="0">
            <a:spAutoFit/>
          </a:bodyPr>
          <a:lstStyle/>
          <a:p>
            <a:r>
              <a:rPr lang="en-GB" dirty="0">
                <a:latin typeface="Arial" pitchFamily="34" charset="0"/>
                <a:cs typeface="Arial" pitchFamily="34" charset="0"/>
              </a:rPr>
              <a:t>Enjoy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81328"/>
            <a:ext cx="9144000" cy="4766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logo 2.jpg"/>
          <p:cNvPicPr>
            <a:picLocks noChangeAspect="1"/>
          </p:cNvPicPr>
          <p:nvPr/>
        </p:nvPicPr>
        <p:blipFill>
          <a:blip r:embed="rId3" cstate="print"/>
          <a:stretch>
            <a:fillRect/>
          </a:stretch>
        </p:blipFill>
        <p:spPr>
          <a:xfrm>
            <a:off x="6601602" y="188640"/>
            <a:ext cx="2326374" cy="792088"/>
          </a:xfrm>
          <a:prstGeom prst="rect">
            <a:avLst/>
          </a:prstGeom>
        </p:spPr>
      </p:pic>
      <p:sp>
        <p:nvSpPr>
          <p:cNvPr id="9" name="Subtitle 8"/>
          <p:cNvSpPr>
            <a:spLocks noGrp="1"/>
          </p:cNvSpPr>
          <p:nvPr>
            <p:ph type="subTitle" idx="1"/>
          </p:nvPr>
        </p:nvSpPr>
        <p:spPr>
          <a:xfrm>
            <a:off x="1441376" y="1556792"/>
            <a:ext cx="6400800" cy="2952328"/>
          </a:xfrm>
        </p:spPr>
        <p:txBody>
          <a:bodyPr>
            <a:noAutofit/>
          </a:bodyPr>
          <a:lstStyle/>
          <a:p>
            <a:pPr algn="l">
              <a:buFont typeface="Arial" pitchFamily="34" charset="0"/>
              <a:buChar char="•"/>
            </a:pPr>
            <a:r>
              <a:rPr lang="en-GB" sz="3000" dirty="0">
                <a:solidFill>
                  <a:srgbClr val="00B050"/>
                </a:solidFill>
                <a:latin typeface="Arial" pitchFamily="34" charset="0"/>
                <a:cs typeface="Arial" pitchFamily="34" charset="0"/>
              </a:rPr>
              <a:t>R</a:t>
            </a:r>
            <a:r>
              <a:rPr lang="en-GB" sz="3000" dirty="0">
                <a:solidFill>
                  <a:schemeClr val="tx1"/>
                </a:solidFill>
                <a:latin typeface="Arial" pitchFamily="34" charset="0"/>
                <a:cs typeface="Arial" pitchFamily="34" charset="0"/>
              </a:rPr>
              <a:t>espect all people, animals and the environment.</a:t>
            </a:r>
          </a:p>
          <a:p>
            <a:pPr algn="l">
              <a:buFont typeface="Arial" pitchFamily="34" charset="0"/>
              <a:buChar char="•"/>
            </a:pPr>
            <a:r>
              <a:rPr lang="en-GB" sz="3000" dirty="0">
                <a:solidFill>
                  <a:srgbClr val="00B050"/>
                </a:solidFill>
                <a:latin typeface="Arial" pitchFamily="34" charset="0"/>
                <a:cs typeface="Arial" pitchFamily="34" charset="0"/>
              </a:rPr>
              <a:t>O</a:t>
            </a:r>
            <a:r>
              <a:rPr lang="en-GB" sz="3000" dirty="0">
                <a:solidFill>
                  <a:schemeClr val="tx1"/>
                </a:solidFill>
                <a:latin typeface="Arial" pitchFamily="34" charset="0"/>
                <a:cs typeface="Arial" pitchFamily="34" charset="0"/>
              </a:rPr>
              <a:t>vercome challenges and never give up.</a:t>
            </a:r>
          </a:p>
          <a:p>
            <a:pPr algn="l">
              <a:buFont typeface="Arial" pitchFamily="34" charset="0"/>
              <a:buChar char="•"/>
            </a:pPr>
            <a:r>
              <a:rPr lang="en-GB" sz="3000" dirty="0">
                <a:solidFill>
                  <a:srgbClr val="00B050"/>
                </a:solidFill>
                <a:latin typeface="Arial" pitchFamily="34" charset="0"/>
                <a:cs typeface="Arial" pitchFamily="34" charset="0"/>
              </a:rPr>
              <a:t>O</a:t>
            </a:r>
            <a:r>
              <a:rPr lang="en-GB" sz="3000" dirty="0">
                <a:solidFill>
                  <a:schemeClr val="tx1"/>
                </a:solidFill>
                <a:latin typeface="Arial" pitchFamily="34" charset="0"/>
                <a:cs typeface="Arial" pitchFamily="34" charset="0"/>
              </a:rPr>
              <a:t>pen our minds to creativity and curiosity.</a:t>
            </a:r>
          </a:p>
          <a:p>
            <a:pPr algn="l">
              <a:buFont typeface="Arial" pitchFamily="34" charset="0"/>
              <a:buChar char="•"/>
            </a:pPr>
            <a:r>
              <a:rPr lang="en-GB" sz="3000" dirty="0">
                <a:solidFill>
                  <a:srgbClr val="00B050"/>
                </a:solidFill>
                <a:latin typeface="Arial" pitchFamily="34" charset="0"/>
                <a:cs typeface="Arial" pitchFamily="34" charset="0"/>
              </a:rPr>
              <a:t>T</a:t>
            </a:r>
            <a:r>
              <a:rPr lang="en-GB" sz="3000" dirty="0">
                <a:solidFill>
                  <a:schemeClr val="tx1"/>
                </a:solidFill>
                <a:latin typeface="Arial" pitchFamily="34" charset="0"/>
                <a:cs typeface="Arial" pitchFamily="34" charset="0"/>
              </a:rPr>
              <a:t>ake care of our bodies and our minds.</a:t>
            </a:r>
          </a:p>
          <a:p>
            <a:pPr algn="l">
              <a:buFont typeface="Arial" pitchFamily="34" charset="0"/>
              <a:buChar char="•"/>
            </a:pPr>
            <a:r>
              <a:rPr lang="en-GB" sz="3000" dirty="0">
                <a:solidFill>
                  <a:srgbClr val="00B050"/>
                </a:solidFill>
                <a:latin typeface="Arial" pitchFamily="34" charset="0"/>
                <a:cs typeface="Arial" pitchFamily="34" charset="0"/>
              </a:rPr>
              <a:t>S</a:t>
            </a:r>
            <a:r>
              <a:rPr lang="en-GB" sz="3000" dirty="0">
                <a:solidFill>
                  <a:schemeClr val="tx1"/>
                </a:solidFill>
                <a:latin typeface="Arial" pitchFamily="34" charset="0"/>
                <a:cs typeface="Arial" pitchFamily="34" charset="0"/>
              </a:rPr>
              <a:t>peak kindly and listen to others.</a:t>
            </a:r>
          </a:p>
          <a:p>
            <a:pPr algn="l">
              <a:buFont typeface="Arial" pitchFamily="34" charset="0"/>
              <a:buChar char="•"/>
            </a:pPr>
            <a:endParaRPr lang="en-GB" sz="3000" dirty="0">
              <a:solidFill>
                <a:schemeClr val="tx1"/>
              </a:solidFill>
              <a:latin typeface="Arial" pitchFamily="34" charset="0"/>
              <a:cs typeface="Arial" pitchFamily="34" charset="0"/>
            </a:endParaRPr>
          </a:p>
        </p:txBody>
      </p:sp>
      <p:sp>
        <p:nvSpPr>
          <p:cNvPr id="10" name="Title 9"/>
          <p:cNvSpPr>
            <a:spLocks noGrp="1"/>
          </p:cNvSpPr>
          <p:nvPr>
            <p:ph type="ctrTitle"/>
          </p:nvPr>
        </p:nvSpPr>
        <p:spPr>
          <a:xfrm>
            <a:off x="755576" y="548680"/>
            <a:ext cx="7772400" cy="1470025"/>
          </a:xfrm>
        </p:spPr>
        <p:txBody>
          <a:bodyPr/>
          <a:lstStyle/>
          <a:p>
            <a:r>
              <a:rPr lang="en-GB" dirty="0"/>
              <a:t>Our ROOTS</a:t>
            </a:r>
          </a:p>
        </p:txBody>
      </p:sp>
      <p:sp>
        <p:nvSpPr>
          <p:cNvPr id="7" name="TextBox 6"/>
          <p:cNvSpPr txBox="1"/>
          <p:nvPr/>
        </p:nvSpPr>
        <p:spPr>
          <a:xfrm>
            <a:off x="0" y="6457890"/>
            <a:ext cx="9144000" cy="400110"/>
          </a:xfrm>
          <a:prstGeom prst="rect">
            <a:avLst/>
          </a:prstGeom>
          <a:solidFill>
            <a:srgbClr val="8ABA3A"/>
          </a:solidFill>
          <a:ln>
            <a:solidFill>
              <a:srgbClr val="8ABA3A"/>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2000" b="1" dirty="0">
                <a:solidFill>
                  <a:schemeClr val="bg1"/>
                </a:solidFill>
                <a:latin typeface="NTPreCursive" panose="03000400000000000000" pitchFamily="66" charset="0"/>
              </a:rPr>
              <a:t>Respect all     Overcome challenges     Open our minds     Take care     Speak kindly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81328"/>
            <a:ext cx="9144000" cy="4766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logo 2.jpg"/>
          <p:cNvPicPr>
            <a:picLocks noChangeAspect="1"/>
          </p:cNvPicPr>
          <p:nvPr/>
        </p:nvPicPr>
        <p:blipFill>
          <a:blip r:embed="rId3" cstate="print"/>
          <a:stretch>
            <a:fillRect/>
          </a:stretch>
        </p:blipFill>
        <p:spPr>
          <a:xfrm>
            <a:off x="6601602" y="188640"/>
            <a:ext cx="2326374" cy="792088"/>
          </a:xfrm>
          <a:prstGeom prst="rect">
            <a:avLst/>
          </a:prstGeom>
        </p:spPr>
      </p:pic>
      <p:sp>
        <p:nvSpPr>
          <p:cNvPr id="10" name="Title 9"/>
          <p:cNvSpPr>
            <a:spLocks noGrp="1"/>
          </p:cNvSpPr>
          <p:nvPr>
            <p:ph type="ctrTitle"/>
          </p:nvPr>
        </p:nvSpPr>
        <p:spPr>
          <a:xfrm>
            <a:off x="755576" y="548680"/>
            <a:ext cx="7772400" cy="1470025"/>
          </a:xfrm>
        </p:spPr>
        <p:txBody>
          <a:bodyPr/>
          <a:lstStyle/>
          <a:p>
            <a:r>
              <a:rPr lang="en-GB" dirty="0"/>
              <a:t>Yellow and Red Leaves</a:t>
            </a:r>
          </a:p>
        </p:txBody>
      </p:sp>
      <p:pic>
        <p:nvPicPr>
          <p:cNvPr id="8" name="Picture 7" descr="http://pngimg.com/upload/autumn_leaves_PNG3611.png"/>
          <p:cNvPicPr>
            <a:picLocks noChangeAspect="1" noChangeArrowheads="1"/>
          </p:cNvPicPr>
          <p:nvPr/>
        </p:nvPicPr>
        <p:blipFill>
          <a:blip r:embed="rId4" cstate="print"/>
          <a:srcRect/>
          <a:stretch>
            <a:fillRect/>
          </a:stretch>
        </p:blipFill>
        <p:spPr bwMode="auto">
          <a:xfrm rot="20778473">
            <a:off x="226711" y="1646457"/>
            <a:ext cx="2199116" cy="2179569"/>
          </a:xfrm>
          <a:prstGeom prst="rect">
            <a:avLst/>
          </a:prstGeom>
          <a:noFill/>
        </p:spPr>
      </p:pic>
      <p:pic>
        <p:nvPicPr>
          <p:cNvPr id="11" name="Picture 6" descr="https://dennyflack.files.wordpress.com/2008/10/red-leaf.png"/>
          <p:cNvPicPr>
            <a:picLocks noChangeAspect="1" noChangeArrowheads="1"/>
          </p:cNvPicPr>
          <p:nvPr/>
        </p:nvPicPr>
        <p:blipFill>
          <a:blip r:embed="rId5" cstate="print"/>
          <a:srcRect/>
          <a:stretch>
            <a:fillRect/>
          </a:stretch>
        </p:blipFill>
        <p:spPr bwMode="auto">
          <a:xfrm rot="14388399">
            <a:off x="-621260" y="3805354"/>
            <a:ext cx="3445087" cy="2294427"/>
          </a:xfrm>
          <a:prstGeom prst="rect">
            <a:avLst/>
          </a:prstGeom>
          <a:noFill/>
        </p:spPr>
      </p:pic>
      <p:sp>
        <p:nvSpPr>
          <p:cNvPr id="12" name="Subtitle 8"/>
          <p:cNvSpPr txBox="1">
            <a:spLocks/>
          </p:cNvSpPr>
          <p:nvPr/>
        </p:nvSpPr>
        <p:spPr>
          <a:xfrm>
            <a:off x="2267744" y="1670507"/>
            <a:ext cx="6400800" cy="2952328"/>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3000" b="0" i="0" u="none" strike="noStrike" kern="1200" cap="none" spc="0" normalizeH="0" noProof="0" dirty="0">
                <a:ln>
                  <a:noFill/>
                </a:ln>
                <a:solidFill>
                  <a:schemeClr val="tx1"/>
                </a:solidFill>
                <a:effectLst/>
                <a:uLnTx/>
                <a:uFillTx/>
                <a:latin typeface="+mn-lt"/>
                <a:ea typeface="+mn-ea"/>
                <a:cs typeface="+mn-cs"/>
              </a:rPr>
              <a:t>Warning.</a:t>
            </a: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3000" dirty="0"/>
              <a:t>Not following our ROOTS.</a:t>
            </a: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3000" dirty="0"/>
              <a:t>3 yellow leaves in 1 day = red leaf.</a:t>
            </a: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000" b="0" i="0" u="none" strike="noStrike" kern="1200" cap="none" spc="0" normalizeH="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3000" dirty="0"/>
              <a:t>Still not making the right choices.</a:t>
            </a: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3000" b="0" i="0" u="none" strike="noStrike" kern="1200" cap="none" spc="0" normalizeH="0" noProof="0" dirty="0">
                <a:ln>
                  <a:noFill/>
                </a:ln>
                <a:solidFill>
                  <a:schemeClr val="tx1"/>
                </a:solidFill>
                <a:effectLst/>
                <a:uLnTx/>
                <a:uFillTx/>
                <a:latin typeface="+mn-lt"/>
                <a:ea typeface="+mn-ea"/>
                <a:cs typeface="+mn-cs"/>
              </a:rPr>
              <a:t>Consequence and reflection.</a:t>
            </a: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3000" dirty="0"/>
              <a:t>3 red leaves in one week, or a more serious incident = lunchtime detention</a:t>
            </a:r>
            <a:endParaRPr kumimoji="0" lang="en-GB" sz="3000" b="0" i="0" u="none" strike="noStrike" kern="1200" cap="none" spc="0" normalizeH="0" noProof="0" dirty="0">
              <a:ln>
                <a:noFill/>
              </a:ln>
              <a:solidFill>
                <a:schemeClr val="tx1"/>
              </a:solidFill>
              <a:effectLst/>
              <a:uLnTx/>
              <a:uFillTx/>
              <a:latin typeface="+mn-lt"/>
              <a:ea typeface="+mn-ea"/>
              <a:cs typeface="+mn-cs"/>
            </a:endParaRPr>
          </a:p>
        </p:txBody>
      </p:sp>
      <p:sp>
        <p:nvSpPr>
          <p:cNvPr id="13" name="TextBox 12"/>
          <p:cNvSpPr txBox="1"/>
          <p:nvPr/>
        </p:nvSpPr>
        <p:spPr>
          <a:xfrm>
            <a:off x="0" y="6457890"/>
            <a:ext cx="9144000" cy="400110"/>
          </a:xfrm>
          <a:prstGeom prst="rect">
            <a:avLst/>
          </a:prstGeom>
          <a:solidFill>
            <a:srgbClr val="8ABA3A"/>
          </a:solidFill>
          <a:ln>
            <a:solidFill>
              <a:srgbClr val="8ABA3A"/>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2000" b="1" dirty="0">
                <a:solidFill>
                  <a:schemeClr val="bg1"/>
                </a:solidFill>
                <a:latin typeface="NTPreCursive" panose="03000400000000000000" pitchFamily="66" charset="0"/>
              </a:rPr>
              <a:t>Respect all     Overcome challenges     Open our minds     Take care     Speak kindly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81328"/>
            <a:ext cx="9144000" cy="4766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logo 2.jpg"/>
          <p:cNvPicPr>
            <a:picLocks noChangeAspect="1"/>
          </p:cNvPicPr>
          <p:nvPr/>
        </p:nvPicPr>
        <p:blipFill>
          <a:blip r:embed="rId3" cstate="print"/>
          <a:stretch>
            <a:fillRect/>
          </a:stretch>
        </p:blipFill>
        <p:spPr>
          <a:xfrm>
            <a:off x="6601602" y="188640"/>
            <a:ext cx="2326374" cy="792088"/>
          </a:xfrm>
          <a:prstGeom prst="rect">
            <a:avLst/>
          </a:prstGeom>
        </p:spPr>
      </p:pic>
      <p:sp>
        <p:nvSpPr>
          <p:cNvPr id="9" name="Subtitle 8"/>
          <p:cNvSpPr>
            <a:spLocks noGrp="1"/>
          </p:cNvSpPr>
          <p:nvPr>
            <p:ph type="subTitle" idx="1"/>
          </p:nvPr>
        </p:nvSpPr>
        <p:spPr>
          <a:xfrm>
            <a:off x="1331640" y="1772816"/>
            <a:ext cx="7200800" cy="3816424"/>
          </a:xfrm>
        </p:spPr>
        <p:txBody>
          <a:bodyPr>
            <a:noAutofit/>
          </a:bodyPr>
          <a:lstStyle/>
          <a:p>
            <a:pPr algn="l">
              <a:buFont typeface="Arial" pitchFamily="34" charset="0"/>
              <a:buChar char="•"/>
            </a:pPr>
            <a:r>
              <a:rPr lang="en-GB" sz="5000" dirty="0">
                <a:solidFill>
                  <a:schemeClr val="tx1"/>
                </a:solidFill>
              </a:rPr>
              <a:t>Aspire trophy</a:t>
            </a:r>
          </a:p>
          <a:p>
            <a:pPr algn="l">
              <a:buFont typeface="Arial" pitchFamily="34" charset="0"/>
              <a:buChar char="•"/>
            </a:pPr>
            <a:r>
              <a:rPr lang="en-GB" sz="5000" dirty="0">
                <a:solidFill>
                  <a:schemeClr val="tx1"/>
                </a:solidFill>
              </a:rPr>
              <a:t>House points</a:t>
            </a:r>
          </a:p>
          <a:p>
            <a:pPr algn="l">
              <a:buFont typeface="Arial" pitchFamily="34" charset="0"/>
              <a:buChar char="•"/>
            </a:pPr>
            <a:r>
              <a:rPr lang="en-GB" sz="5000" dirty="0">
                <a:solidFill>
                  <a:schemeClr val="tx1"/>
                </a:solidFill>
              </a:rPr>
              <a:t>Certificates</a:t>
            </a:r>
          </a:p>
          <a:p>
            <a:pPr algn="l">
              <a:buFont typeface="Arial" pitchFamily="34" charset="0"/>
              <a:buChar char="•"/>
            </a:pPr>
            <a:endParaRPr lang="en-GB" sz="5000" dirty="0">
              <a:solidFill>
                <a:schemeClr val="tx1"/>
              </a:solidFill>
            </a:endParaRPr>
          </a:p>
        </p:txBody>
      </p:sp>
      <p:sp>
        <p:nvSpPr>
          <p:cNvPr id="10" name="Title 9"/>
          <p:cNvSpPr>
            <a:spLocks noGrp="1"/>
          </p:cNvSpPr>
          <p:nvPr>
            <p:ph type="ctrTitle"/>
          </p:nvPr>
        </p:nvSpPr>
        <p:spPr>
          <a:xfrm>
            <a:off x="755576" y="548680"/>
            <a:ext cx="7772400" cy="1470025"/>
          </a:xfrm>
        </p:spPr>
        <p:txBody>
          <a:bodyPr/>
          <a:lstStyle/>
          <a:p>
            <a:r>
              <a:rPr lang="en-GB" dirty="0"/>
              <a:t>Rewards</a:t>
            </a:r>
          </a:p>
        </p:txBody>
      </p:sp>
      <p:pic>
        <p:nvPicPr>
          <p:cNvPr id="7" name="Picture 2" descr="http://clipartsy.com/SVG/Water_Dove_Peace/water_dove_peace_medium_golden_rod.png"/>
          <p:cNvPicPr>
            <a:picLocks noChangeAspect="1" noChangeArrowheads="1"/>
          </p:cNvPicPr>
          <p:nvPr/>
        </p:nvPicPr>
        <p:blipFill>
          <a:blip r:embed="rId4" cstate="print"/>
          <a:srcRect/>
          <a:stretch>
            <a:fillRect/>
          </a:stretch>
        </p:blipFill>
        <p:spPr bwMode="auto">
          <a:xfrm rot="20793342" flipH="1">
            <a:off x="5918028" y="3822553"/>
            <a:ext cx="2376155" cy="1948020"/>
          </a:xfrm>
          <a:prstGeom prst="rect">
            <a:avLst/>
          </a:prstGeom>
          <a:noFill/>
        </p:spPr>
      </p:pic>
      <p:sp>
        <p:nvSpPr>
          <p:cNvPr id="8" name="TextBox 7"/>
          <p:cNvSpPr txBox="1"/>
          <p:nvPr/>
        </p:nvSpPr>
        <p:spPr>
          <a:xfrm>
            <a:off x="0" y="6457890"/>
            <a:ext cx="9144000" cy="400110"/>
          </a:xfrm>
          <a:prstGeom prst="rect">
            <a:avLst/>
          </a:prstGeom>
          <a:solidFill>
            <a:srgbClr val="8ABA3A"/>
          </a:solidFill>
          <a:ln>
            <a:solidFill>
              <a:srgbClr val="8ABA3A"/>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2000" b="1" dirty="0">
                <a:solidFill>
                  <a:schemeClr val="bg1"/>
                </a:solidFill>
                <a:latin typeface="NTPreCursive" panose="03000400000000000000" pitchFamily="66" charset="0"/>
              </a:rPr>
              <a:t>Respect all     Overcome challenges     Open our minds     Take care     Speak kindly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81328"/>
            <a:ext cx="9144000" cy="4766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logo 2.jpg"/>
          <p:cNvPicPr>
            <a:picLocks noChangeAspect="1"/>
          </p:cNvPicPr>
          <p:nvPr/>
        </p:nvPicPr>
        <p:blipFill>
          <a:blip r:embed="rId3" cstate="print"/>
          <a:stretch>
            <a:fillRect/>
          </a:stretch>
        </p:blipFill>
        <p:spPr>
          <a:xfrm>
            <a:off x="6601602" y="188640"/>
            <a:ext cx="2326374" cy="792088"/>
          </a:xfrm>
          <a:prstGeom prst="rect">
            <a:avLst/>
          </a:prstGeom>
        </p:spPr>
      </p:pic>
      <p:sp>
        <p:nvSpPr>
          <p:cNvPr id="5" name="TextBox 4"/>
          <p:cNvSpPr txBox="1"/>
          <p:nvPr/>
        </p:nvSpPr>
        <p:spPr>
          <a:xfrm>
            <a:off x="0" y="6304002"/>
            <a:ext cx="9144000" cy="553998"/>
          </a:xfrm>
          <a:prstGeom prst="rect">
            <a:avLst/>
          </a:prstGeom>
          <a:solidFill>
            <a:srgbClr val="92D050"/>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3000" b="1" dirty="0">
                <a:solidFill>
                  <a:schemeClr val="bg1"/>
                </a:solidFill>
              </a:rPr>
              <a:t>Thrive	Enjoy		Achieve	Aspire</a:t>
            </a:r>
          </a:p>
        </p:txBody>
      </p:sp>
      <p:sp>
        <p:nvSpPr>
          <p:cNvPr id="9" name="Subtitle 8"/>
          <p:cNvSpPr>
            <a:spLocks noGrp="1"/>
          </p:cNvSpPr>
          <p:nvPr>
            <p:ph type="subTitle" idx="1"/>
          </p:nvPr>
        </p:nvSpPr>
        <p:spPr>
          <a:xfrm>
            <a:off x="1331640" y="1772816"/>
            <a:ext cx="6400800" cy="3672408"/>
          </a:xfrm>
        </p:spPr>
        <p:txBody>
          <a:bodyPr>
            <a:noAutofit/>
          </a:bodyPr>
          <a:lstStyle/>
          <a:p>
            <a:pPr algn="l">
              <a:buFont typeface="Arial" pitchFamily="34" charset="0"/>
              <a:buChar char="•"/>
            </a:pPr>
            <a:r>
              <a:rPr lang="en-GB" sz="2800" dirty="0">
                <a:solidFill>
                  <a:schemeClr val="tx1"/>
                </a:solidFill>
              </a:rPr>
              <a:t>Every child is either yellow, blue or green house.</a:t>
            </a:r>
          </a:p>
          <a:p>
            <a:pPr algn="l">
              <a:buFont typeface="Arial" pitchFamily="34" charset="0"/>
              <a:buChar char="•"/>
            </a:pPr>
            <a:r>
              <a:rPr lang="en-GB" sz="2800" dirty="0">
                <a:solidFill>
                  <a:schemeClr val="tx1"/>
                </a:solidFill>
              </a:rPr>
              <a:t>Houses should match their siblings houses.</a:t>
            </a:r>
          </a:p>
          <a:p>
            <a:pPr algn="l">
              <a:buFont typeface="Arial" pitchFamily="34" charset="0"/>
              <a:buChar char="•"/>
            </a:pPr>
            <a:r>
              <a:rPr lang="en-GB" sz="2800" dirty="0">
                <a:solidFill>
                  <a:schemeClr val="tx1"/>
                </a:solidFill>
              </a:rPr>
              <a:t>The children who follow our roots will be awarded house points. These are then totalled at the end of each term with a prize for the winning house.</a:t>
            </a:r>
          </a:p>
          <a:p>
            <a:pPr algn="l">
              <a:buFont typeface="Arial" pitchFamily="34" charset="0"/>
              <a:buChar char="•"/>
            </a:pPr>
            <a:endParaRPr lang="en-GB" sz="2800" dirty="0">
              <a:solidFill>
                <a:schemeClr val="tx1"/>
              </a:solidFill>
            </a:endParaRPr>
          </a:p>
        </p:txBody>
      </p:sp>
      <p:sp>
        <p:nvSpPr>
          <p:cNvPr id="10" name="Title 9"/>
          <p:cNvSpPr>
            <a:spLocks noGrp="1"/>
          </p:cNvSpPr>
          <p:nvPr>
            <p:ph type="ctrTitle"/>
          </p:nvPr>
        </p:nvSpPr>
        <p:spPr>
          <a:xfrm>
            <a:off x="755576" y="548680"/>
            <a:ext cx="7772400" cy="1470025"/>
          </a:xfrm>
        </p:spPr>
        <p:txBody>
          <a:bodyPr/>
          <a:lstStyle/>
          <a:p>
            <a:r>
              <a:rPr lang="en-GB" dirty="0"/>
              <a:t>House System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81328"/>
            <a:ext cx="9144000" cy="4766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logo 2.jpg"/>
          <p:cNvPicPr>
            <a:picLocks noChangeAspect="1"/>
          </p:cNvPicPr>
          <p:nvPr/>
        </p:nvPicPr>
        <p:blipFill>
          <a:blip r:embed="rId2" cstate="print"/>
          <a:stretch>
            <a:fillRect/>
          </a:stretch>
        </p:blipFill>
        <p:spPr>
          <a:xfrm>
            <a:off x="6601602" y="188640"/>
            <a:ext cx="2326374" cy="792088"/>
          </a:xfrm>
          <a:prstGeom prst="rect">
            <a:avLst/>
          </a:prstGeom>
        </p:spPr>
      </p:pic>
      <p:sp>
        <p:nvSpPr>
          <p:cNvPr id="5" name="TextBox 4"/>
          <p:cNvSpPr txBox="1"/>
          <p:nvPr/>
        </p:nvSpPr>
        <p:spPr>
          <a:xfrm>
            <a:off x="0" y="6304002"/>
            <a:ext cx="9144000" cy="553998"/>
          </a:xfrm>
          <a:prstGeom prst="rect">
            <a:avLst/>
          </a:prstGeom>
          <a:solidFill>
            <a:srgbClr val="92D050"/>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3000" b="1" dirty="0">
                <a:solidFill>
                  <a:schemeClr val="bg1"/>
                </a:solidFill>
              </a:rPr>
              <a:t>Thrive	Enjoy		Achieve	Aspire</a:t>
            </a:r>
          </a:p>
        </p:txBody>
      </p:sp>
      <p:sp>
        <p:nvSpPr>
          <p:cNvPr id="9" name="Subtitle 8"/>
          <p:cNvSpPr>
            <a:spLocks noGrp="1"/>
          </p:cNvSpPr>
          <p:nvPr>
            <p:ph type="subTitle" idx="1"/>
          </p:nvPr>
        </p:nvSpPr>
        <p:spPr>
          <a:xfrm>
            <a:off x="683568" y="1772816"/>
            <a:ext cx="8064896" cy="4248472"/>
          </a:xfrm>
        </p:spPr>
        <p:txBody>
          <a:bodyPr>
            <a:noAutofit/>
          </a:bodyPr>
          <a:lstStyle/>
          <a:p>
            <a:pPr marL="457200" indent="-457200" algn="l">
              <a:buFont typeface="Arial" panose="020B0604020202020204" pitchFamily="34" charset="0"/>
              <a:buChar char="•"/>
            </a:pPr>
            <a:r>
              <a:rPr lang="en-GB" sz="2800" dirty="0">
                <a:solidFill>
                  <a:schemeClr val="tx1"/>
                </a:solidFill>
              </a:rPr>
              <a:t>School Gateway – ensure you are registered.</a:t>
            </a:r>
          </a:p>
          <a:p>
            <a:pPr marL="457200" indent="-457200" algn="l">
              <a:buFont typeface="Arial" panose="020B0604020202020204" pitchFamily="34" charset="0"/>
              <a:buChar char="•"/>
            </a:pPr>
            <a:r>
              <a:rPr lang="en-GB" sz="2800" dirty="0">
                <a:solidFill>
                  <a:schemeClr val="tx1"/>
                </a:solidFill>
              </a:rPr>
              <a:t>Our website – www.greatlinfordprimaryschool.co.uk</a:t>
            </a:r>
          </a:p>
          <a:p>
            <a:pPr marL="457200" indent="-457200" algn="l">
              <a:buFont typeface="Arial" panose="020B0604020202020204" pitchFamily="34" charset="0"/>
              <a:buChar char="•"/>
            </a:pPr>
            <a:r>
              <a:rPr lang="en-GB" sz="2800" dirty="0">
                <a:solidFill>
                  <a:schemeClr val="tx1"/>
                </a:solidFill>
              </a:rPr>
              <a:t>Home reading  journal – checked daily</a:t>
            </a:r>
          </a:p>
          <a:p>
            <a:pPr marL="457200" indent="-457200" algn="l">
              <a:buFont typeface="Arial" panose="020B0604020202020204" pitchFamily="34" charset="0"/>
              <a:buChar char="•"/>
            </a:pPr>
            <a:r>
              <a:rPr lang="en-GB" sz="2800" dirty="0">
                <a:solidFill>
                  <a:schemeClr val="tx1"/>
                </a:solidFill>
              </a:rPr>
              <a:t>Google classroom - </a:t>
            </a:r>
            <a:r>
              <a:rPr lang="en-GB" sz="2800" dirty="0" smtClean="0">
                <a:solidFill>
                  <a:schemeClr val="tx1"/>
                </a:solidFill>
              </a:rPr>
              <a:t>5lb5xex</a:t>
            </a:r>
          </a:p>
          <a:p>
            <a:pPr marL="457200" indent="-457200" algn="l">
              <a:buFont typeface="Arial" panose="020B0604020202020204" pitchFamily="34" charset="0"/>
              <a:buChar char="•"/>
            </a:pPr>
            <a:r>
              <a:rPr lang="en-GB" sz="2800" dirty="0" smtClean="0">
                <a:solidFill>
                  <a:schemeClr val="tx1"/>
                </a:solidFill>
              </a:rPr>
              <a:t>Call </a:t>
            </a:r>
            <a:r>
              <a:rPr lang="en-GB" sz="2800" dirty="0">
                <a:solidFill>
                  <a:schemeClr val="tx1"/>
                </a:solidFill>
              </a:rPr>
              <a:t>the office to make an appointment.</a:t>
            </a:r>
          </a:p>
          <a:p>
            <a:pPr marL="457200" indent="-457200" algn="l">
              <a:buFont typeface="Arial" panose="020B0604020202020204" pitchFamily="34" charset="0"/>
              <a:buChar char="•"/>
            </a:pPr>
            <a:r>
              <a:rPr lang="en-US" sz="2800" dirty="0">
                <a:solidFill>
                  <a:schemeClr val="tx1"/>
                </a:solidFill>
              </a:rPr>
              <a:t>F</a:t>
            </a:r>
            <a:r>
              <a:rPr lang="en-GB" sz="2800" dirty="0" err="1">
                <a:solidFill>
                  <a:schemeClr val="tx1"/>
                </a:solidFill>
              </a:rPr>
              <a:t>amily</a:t>
            </a:r>
            <a:r>
              <a:rPr lang="en-GB" sz="2800" dirty="0">
                <a:solidFill>
                  <a:schemeClr val="tx1"/>
                </a:solidFill>
              </a:rPr>
              <a:t> Champion-Carol</a:t>
            </a:r>
          </a:p>
          <a:p>
            <a:pPr algn="l"/>
            <a:endParaRPr lang="en-GB" sz="2800" dirty="0">
              <a:solidFill>
                <a:srgbClr val="FF0000"/>
              </a:solidFill>
            </a:endParaRPr>
          </a:p>
        </p:txBody>
      </p:sp>
      <p:sp>
        <p:nvSpPr>
          <p:cNvPr id="10" name="Title 9"/>
          <p:cNvSpPr>
            <a:spLocks noGrp="1"/>
          </p:cNvSpPr>
          <p:nvPr>
            <p:ph type="ctrTitle"/>
          </p:nvPr>
        </p:nvSpPr>
        <p:spPr>
          <a:xfrm>
            <a:off x="755576" y="548681"/>
            <a:ext cx="7772400" cy="1152128"/>
          </a:xfrm>
        </p:spPr>
        <p:txBody>
          <a:bodyPr/>
          <a:lstStyle/>
          <a:p>
            <a:r>
              <a:rPr lang="en-GB" dirty="0"/>
              <a:t>Communication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solidFill>
                  <a:schemeClr val="accent1">
                    <a:lumMod val="75000"/>
                  </a:schemeClr>
                </a:solidFill>
                <a:latin typeface="Arial" pitchFamily="34" charset="0"/>
                <a:cs typeface="Arial" pitchFamily="34" charset="0"/>
              </a:rPr>
              <a:t>Google Classroom</a:t>
            </a:r>
          </a:p>
        </p:txBody>
      </p:sp>
      <p:sp>
        <p:nvSpPr>
          <p:cNvPr id="3" name="Content Placeholder 2"/>
          <p:cNvSpPr>
            <a:spLocks noGrp="1"/>
          </p:cNvSpPr>
          <p:nvPr>
            <p:ph idx="1"/>
          </p:nvPr>
        </p:nvSpPr>
        <p:spPr/>
        <p:txBody>
          <a:bodyPr>
            <a:normAutofit fontScale="92500"/>
          </a:bodyPr>
          <a:lstStyle/>
          <a:p>
            <a:r>
              <a:rPr lang="en-GB" dirty="0">
                <a:latin typeface="Arial" pitchFamily="34" charset="0"/>
                <a:cs typeface="Arial" pitchFamily="34" charset="0"/>
              </a:rPr>
              <a:t>You will be sent your new google classroom code to access any home learning. </a:t>
            </a:r>
            <a:r>
              <a:rPr lang="en-GB" dirty="0" smtClean="0"/>
              <a:t>5lb5xex</a:t>
            </a:r>
          </a:p>
          <a:p>
            <a:r>
              <a:rPr lang="en-GB" dirty="0" smtClean="0">
                <a:latin typeface="Arial" pitchFamily="34" charset="0"/>
                <a:cs typeface="Arial" pitchFamily="34" charset="0"/>
              </a:rPr>
              <a:t>On </a:t>
            </a:r>
            <a:r>
              <a:rPr lang="en-GB" dirty="0">
                <a:latin typeface="Arial" pitchFamily="34" charset="0"/>
                <a:cs typeface="Arial" pitchFamily="34" charset="0"/>
              </a:rPr>
              <a:t>Google classroom you will find:</a:t>
            </a:r>
          </a:p>
          <a:p>
            <a:pPr lvl="1"/>
            <a:r>
              <a:rPr lang="en-GB" dirty="0">
                <a:latin typeface="Arial" pitchFamily="34" charset="0"/>
                <a:cs typeface="Arial" pitchFamily="34" charset="0"/>
              </a:rPr>
              <a:t>Links to websites we have subscriptions for</a:t>
            </a:r>
          </a:p>
          <a:p>
            <a:pPr lvl="1"/>
            <a:r>
              <a:rPr lang="en-GB" dirty="0">
                <a:latin typeface="Arial" pitchFamily="34" charset="0"/>
                <a:cs typeface="Arial" pitchFamily="34" charset="0"/>
              </a:rPr>
              <a:t>Key vocabulary to practise at home</a:t>
            </a:r>
          </a:p>
          <a:p>
            <a:pPr lvl="1"/>
            <a:r>
              <a:rPr lang="en-GB" dirty="0">
                <a:latin typeface="Arial" pitchFamily="34" charset="0"/>
                <a:cs typeface="Arial" pitchFamily="34" charset="0"/>
              </a:rPr>
              <a:t>Weekly spellings</a:t>
            </a:r>
          </a:p>
          <a:p>
            <a:pPr lvl="1"/>
            <a:r>
              <a:rPr lang="en-GB" dirty="0">
                <a:latin typeface="Arial" pitchFamily="34" charset="0"/>
                <a:cs typeface="Arial" pitchFamily="34" charset="0"/>
              </a:rPr>
              <a:t>Maths facts to practise at home</a:t>
            </a:r>
          </a:p>
          <a:p>
            <a:pPr lvl="1"/>
            <a:r>
              <a:rPr lang="en-GB" dirty="0">
                <a:latin typeface="Arial" pitchFamily="34" charset="0"/>
                <a:cs typeface="Arial" pitchFamily="34" charset="0"/>
              </a:rPr>
              <a:t>Important messages relevant to our year group</a:t>
            </a:r>
          </a:p>
          <a:p>
            <a:pPr lvl="1">
              <a:buNone/>
            </a:pPr>
            <a:endParaRPr lang="en-GB" dirty="0">
              <a:latin typeface="Arial" pitchFamily="34" charset="0"/>
              <a:cs typeface="Arial" pitchFamily="34" charset="0"/>
            </a:endParaRPr>
          </a:p>
        </p:txBody>
      </p:sp>
      <p:pic>
        <p:nvPicPr>
          <p:cNvPr id="4" name="Picture 3" descr="logo 2.jpg"/>
          <p:cNvPicPr>
            <a:picLocks noChangeAspect="1"/>
          </p:cNvPicPr>
          <p:nvPr/>
        </p:nvPicPr>
        <p:blipFill>
          <a:blip r:embed="rId2" cstate="print"/>
          <a:stretch>
            <a:fillRect/>
          </a:stretch>
        </p:blipFill>
        <p:spPr>
          <a:xfrm>
            <a:off x="7382026" y="94320"/>
            <a:ext cx="1545950" cy="526368"/>
          </a:xfrm>
          <a:prstGeom prst="rect">
            <a:avLst/>
          </a:prstGeom>
        </p:spPr>
      </p:pic>
      <p:sp>
        <p:nvSpPr>
          <p:cNvPr id="5" name="TextBox 4"/>
          <p:cNvSpPr txBox="1"/>
          <p:nvPr/>
        </p:nvSpPr>
        <p:spPr>
          <a:xfrm>
            <a:off x="0" y="6519446"/>
            <a:ext cx="9144000" cy="338554"/>
          </a:xfrm>
          <a:prstGeom prst="rect">
            <a:avLst/>
          </a:prstGeom>
          <a:solidFill>
            <a:srgbClr val="92D050"/>
          </a:solidFill>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GB" sz="1600" b="1" dirty="0">
                <a:solidFill>
                  <a:schemeClr val="bg1"/>
                </a:solidFill>
              </a:rPr>
              <a:t>Thrive		Enjoy		Achieve		Aspire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835</TotalTime>
  <Words>1907</Words>
  <Application>Microsoft Office PowerPoint</Application>
  <PresentationFormat>On-screen Show (4:3)</PresentationFormat>
  <Paragraphs>217</Paragraphs>
  <Slides>28</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NTPreCursive</vt:lpstr>
      <vt:lpstr>Roboto</vt:lpstr>
      <vt:lpstr>Times New Roman</vt:lpstr>
      <vt:lpstr>Office Theme</vt:lpstr>
      <vt:lpstr>Welcome to Year 1!</vt:lpstr>
      <vt:lpstr>Key Adults in our school</vt:lpstr>
      <vt:lpstr>PowerPoint Presentation</vt:lpstr>
      <vt:lpstr>Our ROOTS</vt:lpstr>
      <vt:lpstr>Yellow and Red Leaves</vt:lpstr>
      <vt:lpstr>Rewards</vt:lpstr>
      <vt:lpstr>House System</vt:lpstr>
      <vt:lpstr>Communication</vt:lpstr>
      <vt:lpstr>Google Classroom</vt:lpstr>
      <vt:lpstr>Pupil Premium</vt:lpstr>
      <vt:lpstr>Our Protective Hands</vt:lpstr>
      <vt:lpstr>What to do if you think your child is being bullied:</vt:lpstr>
      <vt:lpstr>Our expectations</vt:lpstr>
      <vt:lpstr>Home Learning</vt:lpstr>
      <vt:lpstr>Uniform</vt:lpstr>
      <vt:lpstr>PE Uniform</vt:lpstr>
      <vt:lpstr>Maths fluency facts, TTRockstars and Numbots</vt:lpstr>
      <vt:lpstr>Spellings</vt:lpstr>
      <vt:lpstr>Expectations - Maths</vt:lpstr>
      <vt:lpstr>Expectations - Writing</vt:lpstr>
      <vt:lpstr>Expectations - Reading</vt:lpstr>
      <vt:lpstr>Autumn Term</vt:lpstr>
      <vt:lpstr>Spring Term 1</vt:lpstr>
      <vt:lpstr>Spring Term 2</vt:lpstr>
      <vt:lpstr>Summer Term 1</vt:lpstr>
      <vt:lpstr>Summer Term 2</vt:lpstr>
      <vt:lpstr>Statutory Testing</vt:lpstr>
      <vt:lpstr>Your child’s progress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JDixon</dc:creator>
  <cp:lastModifiedBy>Laura Scoggins</cp:lastModifiedBy>
  <cp:revision>72</cp:revision>
  <cp:lastPrinted>2017-09-14T12:23:50Z</cp:lastPrinted>
  <dcterms:created xsi:type="dcterms:W3CDTF">2015-09-21T15:02:18Z</dcterms:created>
  <dcterms:modified xsi:type="dcterms:W3CDTF">2023-04-15T12:16:28Z</dcterms:modified>
</cp:coreProperties>
</file>