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77" r:id="rId5"/>
    <p:sldId id="278" r:id="rId6"/>
    <p:sldId id="279" r:id="rId7"/>
    <p:sldId id="259" r:id="rId8"/>
    <p:sldId id="260" r:id="rId9"/>
    <p:sldId id="261" r:id="rId10"/>
    <p:sldId id="272" r:id="rId11"/>
    <p:sldId id="262" r:id="rId12"/>
    <p:sldId id="283" r:id="rId13"/>
    <p:sldId id="263" r:id="rId14"/>
    <p:sldId id="264" r:id="rId15"/>
    <p:sldId id="265" r:id="rId16"/>
    <p:sldId id="266" r:id="rId17"/>
    <p:sldId id="280" r:id="rId18"/>
    <p:sldId id="267" r:id="rId19"/>
    <p:sldId id="268" r:id="rId20"/>
    <p:sldId id="281" r:id="rId21"/>
    <p:sldId id="282" r:id="rId22"/>
    <p:sldId id="269" r:id="rId23"/>
    <p:sldId id="274" r:id="rId24"/>
    <p:sldId id="270" r:id="rId25"/>
    <p:sldId id="275" r:id="rId2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B0A5C02-3D35-413F-A005-AEA07DCD3A43}">
  <a:tblStyle styleId="{9B0A5C02-3D35-413F-A005-AEA07DCD3A4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2064" y="-5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33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5153"/>
            <a:ext cx="5438140" cy="446698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2"/>
            <a:ext cx="2945658" cy="4963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2005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dirty="0"/>
          </a:p>
        </p:txBody>
      </p:sp>
      <p:sp>
        <p:nvSpPr>
          <p:cNvPr id="86" name="Shape 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6"/>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6"/>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2"/>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2"/>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1"/>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1"/>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1"/>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logo 2.jpg"/>
          <p:cNvPicPr preferRelativeResize="0"/>
          <p:nvPr/>
        </p:nvPicPr>
        <p:blipFill rotWithShape="1">
          <a:blip r:embed="rId3">
            <a:alphaModFix/>
          </a:blip>
          <a:srcRect/>
          <a:stretch/>
        </p:blipFill>
        <p:spPr>
          <a:xfrm>
            <a:off x="6601602" y="188640"/>
            <a:ext cx="2326373" cy="792087"/>
          </a:xfrm>
          <a:prstGeom prst="rect">
            <a:avLst/>
          </a:prstGeom>
          <a:noFill/>
          <a:ln>
            <a:noFill/>
          </a:ln>
        </p:spPr>
      </p:pic>
      <p:sp>
        <p:nvSpPr>
          <p:cNvPr id="89" name="Shape 89"/>
          <p:cNvSpPr txBox="1"/>
          <p:nvPr/>
        </p:nvSpPr>
        <p:spPr>
          <a:xfrm>
            <a:off x="0" y="6457889"/>
            <a:ext cx="9144000" cy="400109"/>
          </a:xfrm>
          <a:prstGeom prst="rect">
            <a:avLst/>
          </a:prstGeom>
          <a:solidFill>
            <a:srgbClr val="8ABA3A"/>
          </a:solidFill>
          <a:ln w="25400" cap="flat" cmpd="sng">
            <a:solidFill>
              <a:srgbClr val="8ABA3A"/>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2000" b="1" i="0" u="none" strike="noStrike" cap="none" dirty="0">
                <a:solidFill>
                  <a:schemeClr val="lt1"/>
                </a:solidFill>
                <a:latin typeface="Arial"/>
                <a:ea typeface="Arial"/>
                <a:cs typeface="Arial"/>
                <a:sym typeface="Arial"/>
              </a:rPr>
              <a:t>Respect all     Overcome challenges     Open our minds     Take care     Speak kindly</a:t>
            </a:r>
          </a:p>
        </p:txBody>
      </p:sp>
      <p:sp>
        <p:nvSpPr>
          <p:cNvPr id="90" name="Shape 90"/>
          <p:cNvSpPr txBox="1"/>
          <p:nvPr/>
        </p:nvSpPr>
        <p:spPr>
          <a:xfrm>
            <a:off x="594627" y="548681"/>
            <a:ext cx="5829299" cy="864095"/>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Font typeface="Calibri"/>
              <a:buNone/>
            </a:pPr>
            <a:endParaRPr sz="2400" b="0" i="0" u="sng" strike="noStrike" cap="none" dirty="0">
              <a:solidFill>
                <a:schemeClr val="dk1"/>
              </a:solidFill>
              <a:latin typeface="Arial"/>
              <a:ea typeface="Arial"/>
              <a:cs typeface="Arial"/>
              <a:sym typeface="Arial"/>
            </a:endParaRPr>
          </a:p>
        </p:txBody>
      </p:sp>
      <p:sp>
        <p:nvSpPr>
          <p:cNvPr id="91" name="Shape 91"/>
          <p:cNvSpPr/>
          <p:nvPr/>
        </p:nvSpPr>
        <p:spPr>
          <a:xfrm>
            <a:off x="2085526" y="1997840"/>
            <a:ext cx="6086872" cy="461664"/>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dirty="0">
              <a:solidFill>
                <a:schemeClr val="dk1"/>
              </a:solidFill>
              <a:latin typeface="Arial"/>
              <a:ea typeface="Arial"/>
              <a:cs typeface="Arial"/>
              <a:sym typeface="Arial"/>
            </a:endParaRPr>
          </a:p>
        </p:txBody>
      </p:sp>
      <p:sp>
        <p:nvSpPr>
          <p:cNvPr id="92" name="Shape 92"/>
          <p:cNvSpPr txBox="1"/>
          <p:nvPr/>
        </p:nvSpPr>
        <p:spPr>
          <a:xfrm>
            <a:off x="594627" y="288797"/>
            <a:ext cx="5829299" cy="86409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0" u="none" dirty="0">
                <a:solidFill>
                  <a:schemeClr val="dk1"/>
                </a:solidFill>
                <a:latin typeface="Calibri"/>
                <a:ea typeface="Calibri"/>
                <a:cs typeface="Calibri"/>
                <a:sym typeface="Calibri"/>
              </a:rPr>
              <a:t>Cake and Curriculum </a:t>
            </a:r>
          </a:p>
        </p:txBody>
      </p:sp>
      <p:sp>
        <p:nvSpPr>
          <p:cNvPr id="93" name="Shape 93"/>
          <p:cNvSpPr txBox="1"/>
          <p:nvPr/>
        </p:nvSpPr>
        <p:spPr>
          <a:xfrm>
            <a:off x="755575" y="2132856"/>
            <a:ext cx="7848871" cy="184665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2400" dirty="0">
                <a:solidFill>
                  <a:schemeClr val="dk1"/>
                </a:solidFill>
                <a:latin typeface="Arial"/>
                <a:ea typeface="Arial"/>
                <a:cs typeface="Arial"/>
                <a:sym typeface="Arial"/>
              </a:rPr>
              <a:t>The purpose of these is to inform our parents of what to expect and also what expectations we have of them!  We are working in partnership together for the benefit of the children.</a:t>
            </a: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94" name="Shape 94"/>
          <p:cNvPicPr preferRelativeResize="0"/>
          <p:nvPr/>
        </p:nvPicPr>
        <p:blipFill rotWithShape="1">
          <a:blip r:embed="rId4">
            <a:alphaModFix/>
          </a:blip>
          <a:srcRect/>
          <a:stretch/>
        </p:blipFill>
        <p:spPr>
          <a:xfrm>
            <a:off x="2627783" y="3789039"/>
            <a:ext cx="3670574" cy="244827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Premium</a:t>
            </a:r>
            <a:endParaRPr lang="en-GB" dirty="0"/>
          </a:p>
        </p:txBody>
      </p:sp>
      <p:sp>
        <p:nvSpPr>
          <p:cNvPr id="3" name="Text Placeholder 2"/>
          <p:cNvSpPr>
            <a:spLocks noGrp="1"/>
          </p:cNvSpPr>
          <p:nvPr>
            <p:ph type="body" idx="1"/>
          </p:nvPr>
        </p:nvSpPr>
        <p:spPr/>
        <p:txBody>
          <a:bodyPr/>
          <a:lstStyle/>
          <a:p>
            <a:r>
              <a:rPr lang="en-GB" sz="2400" dirty="0"/>
              <a:t>Funding is given to schools for each child registered for pupil premium.</a:t>
            </a:r>
          </a:p>
          <a:p>
            <a:r>
              <a:rPr lang="en-GB" sz="2400" dirty="0"/>
              <a:t>This funding enables us to support these pupils in any way necessary to improve their education.</a:t>
            </a:r>
          </a:p>
          <a:p>
            <a:r>
              <a:rPr lang="en-GB" sz="2400" dirty="0"/>
              <a:t>This may include discounts for school trips, uniform and after-school clubs.</a:t>
            </a:r>
          </a:p>
          <a:p>
            <a:r>
              <a:rPr lang="en-GB" sz="2400" dirty="0"/>
              <a:t>If you think you may be eligible to register your child as pupil premium, please speak to Carol Mallett (our family champion) or the office.</a:t>
            </a:r>
          </a:p>
          <a:p>
            <a:r>
              <a:rPr lang="en-GB" sz="2400" dirty="0"/>
              <a:t>Further information about how to apply and how this funding is used at our school is on the website.</a:t>
            </a:r>
          </a:p>
          <a:p>
            <a:endParaRPr lang="en-GB" dirty="0"/>
          </a:p>
        </p:txBody>
      </p:sp>
    </p:spTree>
    <p:extLst>
      <p:ext uri="{BB962C8B-B14F-4D97-AF65-F5344CB8AC3E}">
        <p14:creationId xmlns:p14="http://schemas.microsoft.com/office/powerpoint/2010/main" val="158904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685800" y="980651"/>
            <a:ext cx="7772400" cy="1470000"/>
          </a:xfrm>
          <a:prstGeom prst="rect">
            <a:avLst/>
          </a:prstGeom>
        </p:spPr>
        <p:txBody>
          <a:bodyPr lIns="91425" tIns="91425" rIns="91425" bIns="91425" anchor="ctr" anchorCtr="0">
            <a:noAutofit/>
          </a:bodyPr>
          <a:lstStyle/>
          <a:p>
            <a:pPr lvl="0">
              <a:spcBef>
                <a:spcPts val="0"/>
              </a:spcBef>
              <a:buNone/>
            </a:pPr>
            <a:r>
              <a:rPr lang="en-GB" dirty="0"/>
              <a:t>What to do if you think your child is being bullied</a:t>
            </a:r>
          </a:p>
        </p:txBody>
      </p:sp>
      <p:sp>
        <p:nvSpPr>
          <p:cNvPr id="146" name="Shape 146"/>
          <p:cNvSpPr txBox="1">
            <a:spLocks noGrp="1"/>
          </p:cNvSpPr>
          <p:nvPr>
            <p:ph type="subTitle" idx="1"/>
          </p:nvPr>
        </p:nvSpPr>
        <p:spPr>
          <a:xfrm>
            <a:off x="685800" y="1772816"/>
            <a:ext cx="7772400" cy="4409809"/>
          </a:xfrm>
          <a:prstGeom prst="rect">
            <a:avLst/>
          </a:prstGeom>
        </p:spPr>
        <p:txBody>
          <a:bodyPr lIns="91425" tIns="91425" rIns="91425" bIns="91425" anchor="t" anchorCtr="0">
            <a:noAutofit/>
          </a:bodyPr>
          <a:lstStyle/>
          <a:p>
            <a:pPr marL="457200" lvl="0" indent="-228600" algn="l" rtl="0">
              <a:spcBef>
                <a:spcPts val="0"/>
              </a:spcBef>
              <a:buChar char="●"/>
            </a:pPr>
            <a:endParaRPr lang="en-GB" dirty="0" smtClean="0"/>
          </a:p>
          <a:p>
            <a:pPr marL="457200" lvl="0" indent="-228600" algn="l" rtl="0">
              <a:spcBef>
                <a:spcPts val="0"/>
              </a:spcBef>
              <a:buChar char="●"/>
            </a:pPr>
            <a:r>
              <a:rPr lang="en-GB" dirty="0" smtClean="0"/>
              <a:t>Encourage your child to speak to their teacher or a person on their protective hand</a:t>
            </a:r>
          </a:p>
          <a:p>
            <a:pPr marL="685800" lvl="0" indent="-457200" algn="l" rtl="0">
              <a:spcBef>
                <a:spcPts val="0"/>
              </a:spcBef>
              <a:buFont typeface="Arial" panose="020B0604020202020204" pitchFamily="34" charset="0"/>
              <a:buChar char="•"/>
            </a:pPr>
            <a:r>
              <a:rPr lang="en-GB" dirty="0" smtClean="0"/>
              <a:t> If you are still concerned, make </a:t>
            </a:r>
            <a:r>
              <a:rPr lang="en-GB" dirty="0"/>
              <a:t>an appointment with your child's class teacher to voice your </a:t>
            </a:r>
            <a:r>
              <a:rPr lang="en-GB" dirty="0" smtClean="0"/>
              <a:t>worries</a:t>
            </a:r>
          </a:p>
          <a:p>
            <a:pPr marL="685800" lvl="0" indent="-457200" algn="l" rtl="0">
              <a:spcBef>
                <a:spcPts val="0"/>
              </a:spcBef>
              <a:buFont typeface="Arial" panose="020B0604020202020204" pitchFamily="34" charset="0"/>
              <a:buChar char="•"/>
            </a:pPr>
            <a:r>
              <a:rPr lang="en-GB" dirty="0" smtClean="0"/>
              <a:t>ALL </a:t>
            </a:r>
            <a:r>
              <a:rPr lang="en-GB" dirty="0"/>
              <a:t>worries will be taken seriously and investigated.</a:t>
            </a:r>
          </a:p>
        </p:txBody>
      </p:sp>
      <p:pic>
        <p:nvPicPr>
          <p:cNvPr id="147" name="Shape 147"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48" name="Shape 148"/>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06091"/>
          </a:xfrm>
        </p:spPr>
        <p:txBody>
          <a:bodyPr/>
          <a:lstStyle/>
          <a:p>
            <a:endParaRPr lang="en-GB" dirty="0"/>
          </a:p>
        </p:txBody>
      </p:sp>
      <p:sp>
        <p:nvSpPr>
          <p:cNvPr id="3" name="Text Placeholder 2"/>
          <p:cNvSpPr>
            <a:spLocks noGrp="1"/>
          </p:cNvSpPr>
          <p:nvPr>
            <p:ph type="body" idx="1"/>
          </p:nvPr>
        </p:nvSpPr>
        <p:spPr>
          <a:xfrm>
            <a:off x="395536" y="1268760"/>
            <a:ext cx="8229600" cy="4525963"/>
          </a:xfrm>
        </p:spPr>
        <p:txBody>
          <a:bodyPr/>
          <a:lstStyle/>
          <a:p>
            <a:pPr algn="ctr">
              <a:buNone/>
            </a:pPr>
            <a:r>
              <a:rPr lang="en-GB" sz="4000" dirty="0" smtClean="0"/>
              <a:t>What do to if you have a worry or concern</a:t>
            </a:r>
          </a:p>
          <a:p>
            <a:r>
              <a:rPr lang="en-GB" dirty="0" smtClean="0"/>
              <a:t>Speak to your class teacher </a:t>
            </a:r>
          </a:p>
          <a:p>
            <a:r>
              <a:rPr lang="en-GB" dirty="0" smtClean="0"/>
              <a:t>Speak to the Year lead  - </a:t>
            </a:r>
            <a:r>
              <a:rPr lang="en-GB" dirty="0" smtClean="0"/>
              <a:t>Sam </a:t>
            </a:r>
            <a:r>
              <a:rPr lang="en-GB" dirty="0" err="1" smtClean="0"/>
              <a:t>Shipton</a:t>
            </a:r>
            <a:endParaRPr lang="en-GB" dirty="0" smtClean="0"/>
          </a:p>
          <a:p>
            <a:r>
              <a:rPr lang="en-GB" dirty="0" smtClean="0"/>
              <a:t>Speak to  the Assistant Head  - </a:t>
            </a:r>
            <a:r>
              <a:rPr lang="en-GB" dirty="0" smtClean="0"/>
              <a:t>Tom Rowlands</a:t>
            </a:r>
            <a:endParaRPr lang="en-GB" dirty="0" smtClean="0"/>
          </a:p>
          <a:p>
            <a:r>
              <a:rPr lang="en-GB" dirty="0" smtClean="0"/>
              <a:t>Speak to the Deputy Head – Alex Kerrigan </a:t>
            </a:r>
          </a:p>
          <a:p>
            <a:r>
              <a:rPr lang="en-GB" dirty="0" smtClean="0"/>
              <a:t>Speak to the Head teacher – Tara Lovelock </a:t>
            </a:r>
          </a:p>
          <a:p>
            <a:pPr>
              <a:buNone/>
            </a:pPr>
            <a:endParaRPr lang="en-GB" dirty="0"/>
          </a:p>
        </p:txBody>
      </p:sp>
      <p:pic>
        <p:nvPicPr>
          <p:cNvPr id="4" name="Shape 147" descr="logo 2.jpg"/>
          <p:cNvPicPr preferRelativeResize="0"/>
          <p:nvPr/>
        </p:nvPicPr>
        <p:blipFill rotWithShape="1">
          <a:blip r:embed="rId2">
            <a:alphaModFix/>
          </a:blip>
          <a:srcRect/>
          <a:stretch/>
        </p:blipFill>
        <p:spPr>
          <a:xfrm>
            <a:off x="6601602" y="188640"/>
            <a:ext cx="2326500" cy="791999"/>
          </a:xfrm>
          <a:prstGeom prst="rect">
            <a:avLst/>
          </a:prstGeom>
          <a:noFill/>
          <a:ln>
            <a:noFill/>
          </a:ln>
        </p:spPr>
      </p:pic>
      <p:pic>
        <p:nvPicPr>
          <p:cNvPr id="5" name="Shape 148"/>
          <p:cNvPicPr preferRelativeResize="0"/>
          <p:nvPr/>
        </p:nvPicPr>
        <p:blipFill>
          <a:blip r:embed="rId3">
            <a:alphaModFix/>
          </a:blip>
          <a:stretch>
            <a:fillRect/>
          </a:stretch>
        </p:blipFill>
        <p:spPr>
          <a:xfrm>
            <a:off x="0" y="6357125"/>
            <a:ext cx="9144000" cy="500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685800" y="434701"/>
            <a:ext cx="7772400" cy="1470000"/>
          </a:xfrm>
          <a:prstGeom prst="rect">
            <a:avLst/>
          </a:prstGeom>
        </p:spPr>
        <p:txBody>
          <a:bodyPr lIns="91425" tIns="91425" rIns="91425" bIns="91425" anchor="ctr" anchorCtr="0">
            <a:noAutofit/>
          </a:bodyPr>
          <a:lstStyle/>
          <a:p>
            <a:pPr lvl="0">
              <a:spcBef>
                <a:spcPts val="0"/>
              </a:spcBef>
              <a:buNone/>
            </a:pPr>
            <a:r>
              <a:rPr lang="en-GB" sz="3000" u="sng">
                <a:solidFill>
                  <a:srgbClr val="002060"/>
                </a:solidFill>
                <a:latin typeface="Arial"/>
                <a:ea typeface="Arial"/>
                <a:cs typeface="Arial"/>
                <a:sym typeface="Arial"/>
              </a:rPr>
              <a:t>Protective Hands –Keeping your child safe !</a:t>
            </a:r>
          </a:p>
        </p:txBody>
      </p:sp>
      <p:sp>
        <p:nvSpPr>
          <p:cNvPr id="155" name="Shape 155"/>
          <p:cNvSpPr txBox="1">
            <a:spLocks noGrp="1"/>
          </p:cNvSpPr>
          <p:nvPr>
            <p:ph type="subTitle" idx="1"/>
          </p:nvPr>
        </p:nvSpPr>
        <p:spPr>
          <a:xfrm>
            <a:off x="685800" y="1785275"/>
            <a:ext cx="7772400" cy="4380029"/>
          </a:xfrm>
          <a:prstGeom prst="rect">
            <a:avLst/>
          </a:prstGeom>
        </p:spPr>
        <p:txBody>
          <a:bodyPr lIns="91425" tIns="91425" rIns="91425" bIns="91425" anchor="t" anchorCtr="0">
            <a:noAutofit/>
          </a:bodyPr>
          <a:lstStyle/>
          <a:p>
            <a:pPr marL="457200" lvl="0" indent="-228600" algn="l" rtl="0">
              <a:lnSpc>
                <a:spcPct val="90000"/>
              </a:lnSpc>
              <a:spcBef>
                <a:spcPts val="1000"/>
              </a:spcBef>
              <a:buChar char="●"/>
            </a:pPr>
            <a:r>
              <a:rPr lang="en-GB" sz="2800" dirty="0">
                <a:solidFill>
                  <a:srgbClr val="0070C0"/>
                </a:solidFill>
                <a:latin typeface="Arial"/>
                <a:ea typeface="Arial"/>
                <a:cs typeface="Arial"/>
                <a:sym typeface="Arial"/>
              </a:rPr>
              <a:t>To support keeping your child safe, they create their own protective hand .	</a:t>
            </a:r>
          </a:p>
          <a:p>
            <a:pPr marL="457200" lvl="0" indent="-228600" algn="l" rtl="0">
              <a:lnSpc>
                <a:spcPct val="90000"/>
              </a:lnSpc>
              <a:spcBef>
                <a:spcPts val="1000"/>
              </a:spcBef>
              <a:buChar char="●"/>
            </a:pPr>
            <a:r>
              <a:rPr lang="en-GB" sz="2800" dirty="0">
                <a:solidFill>
                  <a:srgbClr val="0070C0"/>
                </a:solidFill>
                <a:latin typeface="Arial"/>
                <a:ea typeface="Arial"/>
                <a:cs typeface="Arial"/>
                <a:sym typeface="Arial"/>
              </a:rPr>
              <a:t>On this hand they write five people they can go to if they are worried or scared. They will include someone at home and people within the Great Linford school family.</a:t>
            </a:r>
          </a:p>
          <a:p>
            <a:pPr marL="457200" lvl="0" indent="-228600" algn="l" rtl="0">
              <a:lnSpc>
                <a:spcPct val="90000"/>
              </a:lnSpc>
              <a:spcBef>
                <a:spcPts val="1000"/>
              </a:spcBef>
              <a:buChar char="●"/>
            </a:pPr>
            <a:r>
              <a:rPr lang="en-GB" sz="2800" dirty="0">
                <a:solidFill>
                  <a:srgbClr val="0070C0"/>
                </a:solidFill>
                <a:latin typeface="Arial"/>
                <a:ea typeface="Arial"/>
                <a:cs typeface="Arial"/>
                <a:sym typeface="Arial"/>
              </a:rPr>
              <a:t>If children wish to speak in confidence, they can place </a:t>
            </a:r>
            <a:r>
              <a:rPr lang="en-GB" sz="2800" dirty="0" smtClean="0">
                <a:solidFill>
                  <a:srgbClr val="0070C0"/>
                </a:solidFill>
                <a:latin typeface="Arial"/>
                <a:ea typeface="Arial"/>
                <a:cs typeface="Arial"/>
                <a:sym typeface="Arial"/>
              </a:rPr>
              <a:t>a peg with their name on the worry line which </a:t>
            </a:r>
            <a:r>
              <a:rPr lang="en-GB" sz="2800" dirty="0">
                <a:solidFill>
                  <a:srgbClr val="0070C0"/>
                </a:solidFill>
                <a:latin typeface="Arial"/>
                <a:ea typeface="Arial"/>
                <a:cs typeface="Arial"/>
                <a:sym typeface="Arial"/>
              </a:rPr>
              <a:t>the class </a:t>
            </a:r>
            <a:r>
              <a:rPr lang="en-GB" sz="2800" dirty="0" smtClean="0">
                <a:solidFill>
                  <a:srgbClr val="0070C0"/>
                </a:solidFill>
                <a:latin typeface="Arial"/>
                <a:ea typeface="Arial"/>
                <a:cs typeface="Arial"/>
                <a:sym typeface="Arial"/>
              </a:rPr>
              <a:t>teacher or TA </a:t>
            </a:r>
            <a:r>
              <a:rPr lang="en-GB" sz="2800" dirty="0">
                <a:solidFill>
                  <a:srgbClr val="0070C0"/>
                </a:solidFill>
                <a:latin typeface="Arial"/>
                <a:ea typeface="Arial"/>
                <a:cs typeface="Arial"/>
                <a:sym typeface="Arial"/>
              </a:rPr>
              <a:t>will check daily and then ensure they speak to the child </a:t>
            </a:r>
            <a:r>
              <a:rPr lang="en-GB" sz="2800" dirty="0">
                <a:solidFill>
                  <a:srgbClr val="FF0000"/>
                </a:solidFill>
                <a:latin typeface="Arial"/>
                <a:ea typeface="Arial"/>
                <a:cs typeface="Arial"/>
                <a:sym typeface="Arial"/>
              </a:rPr>
              <a:t>.                                                                                                                                                                            </a:t>
            </a:r>
          </a:p>
        </p:txBody>
      </p:sp>
      <p:pic>
        <p:nvPicPr>
          <p:cNvPr id="156" name="Shape 156"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57" name="Shape 157"/>
          <p:cNvPicPr preferRelativeResize="0"/>
          <p:nvPr/>
        </p:nvPicPr>
        <p:blipFill>
          <a:blip r:embed="rId4">
            <a:alphaModFix/>
          </a:blip>
          <a:stretch>
            <a:fillRect/>
          </a:stretch>
        </p:blipFill>
        <p:spPr>
          <a:xfrm>
            <a:off x="0" y="6482824"/>
            <a:ext cx="9144000" cy="37517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535725" y="299626"/>
            <a:ext cx="7772400" cy="1470000"/>
          </a:xfrm>
          <a:prstGeom prst="rect">
            <a:avLst/>
          </a:prstGeom>
        </p:spPr>
        <p:txBody>
          <a:bodyPr lIns="91425" tIns="91425" rIns="91425" bIns="91425" anchor="ctr" anchorCtr="0">
            <a:noAutofit/>
          </a:bodyPr>
          <a:lstStyle/>
          <a:p>
            <a:pPr lvl="0">
              <a:spcBef>
                <a:spcPts val="0"/>
              </a:spcBef>
              <a:buNone/>
            </a:pPr>
            <a:r>
              <a:rPr lang="en-GB"/>
              <a:t>Safeguarding</a:t>
            </a:r>
          </a:p>
        </p:txBody>
      </p:sp>
      <p:sp>
        <p:nvSpPr>
          <p:cNvPr id="164" name="Shape 164"/>
          <p:cNvSpPr txBox="1">
            <a:spLocks noGrp="1"/>
          </p:cNvSpPr>
          <p:nvPr>
            <p:ph type="subTitle" idx="1"/>
          </p:nvPr>
        </p:nvSpPr>
        <p:spPr>
          <a:xfrm>
            <a:off x="1371600" y="1340768"/>
            <a:ext cx="6400800" cy="2032032"/>
          </a:xfrm>
          <a:prstGeom prst="rect">
            <a:avLst/>
          </a:prstGeom>
        </p:spPr>
        <p:txBody>
          <a:bodyPr lIns="91425" tIns="91425" rIns="91425" bIns="91425" anchor="t" anchorCtr="0">
            <a:noAutofit/>
          </a:bodyPr>
          <a:lstStyle/>
          <a:p>
            <a:pPr lvl="0" algn="l">
              <a:spcBef>
                <a:spcPts val="0"/>
              </a:spcBef>
              <a:buNone/>
            </a:pPr>
            <a:r>
              <a:rPr lang="en-GB" dirty="0">
                <a:latin typeface="+mn-lt"/>
              </a:rPr>
              <a:t>Our designated Safeguarding lead is Miss Lovelock.</a:t>
            </a:r>
          </a:p>
          <a:p>
            <a:pPr lvl="0" algn="l">
              <a:spcBef>
                <a:spcPts val="0"/>
              </a:spcBef>
              <a:buNone/>
            </a:pPr>
            <a:r>
              <a:rPr lang="en-GB" dirty="0">
                <a:latin typeface="+mn-lt"/>
              </a:rPr>
              <a:t>If you have any concerns about safeguarding then please see your child’s class teacher who will pass information on to Miss Lovelock if appropriate/necessary.</a:t>
            </a:r>
          </a:p>
        </p:txBody>
      </p:sp>
      <p:pic>
        <p:nvPicPr>
          <p:cNvPr id="165" name="Shape 165"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66" name="Shape 166"/>
          <p:cNvPicPr preferRelativeResize="0"/>
          <p:nvPr/>
        </p:nvPicPr>
        <p:blipFill>
          <a:blip r:embed="rId4">
            <a:alphaModFix/>
          </a:blip>
          <a:stretch>
            <a:fillRect/>
          </a:stretch>
        </p:blipFill>
        <p:spPr>
          <a:xfrm>
            <a:off x="0" y="6357125"/>
            <a:ext cx="9144000" cy="500874"/>
          </a:xfrm>
          <a:prstGeom prst="rect">
            <a:avLst/>
          </a:prstGeom>
          <a:noFill/>
          <a:ln>
            <a:noFill/>
          </a:ln>
        </p:spPr>
      </p:pic>
      <p:pic>
        <p:nvPicPr>
          <p:cNvPr id="6" name="Picture 2" descr="http://greatlinfordprimaryschool.co.uk/wp-content/uploads/2014/02/Tar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4696" y="4935143"/>
            <a:ext cx="1680186"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505725" y="404675"/>
            <a:ext cx="8318100" cy="1005900"/>
          </a:xfrm>
          <a:prstGeom prst="rect">
            <a:avLst/>
          </a:prstGeom>
        </p:spPr>
        <p:txBody>
          <a:bodyPr lIns="91425" tIns="91425" rIns="91425" bIns="91425" anchor="ctr" anchorCtr="0">
            <a:noAutofit/>
          </a:bodyPr>
          <a:lstStyle/>
          <a:p>
            <a:pPr lvl="0">
              <a:spcBef>
                <a:spcPts val="0"/>
              </a:spcBef>
              <a:buNone/>
            </a:pPr>
            <a:r>
              <a:rPr lang="en-GB" sz="3000" b="1" u="sng">
                <a:latin typeface="Arial"/>
                <a:ea typeface="Arial"/>
                <a:cs typeface="Arial"/>
                <a:sym typeface="Arial"/>
              </a:rPr>
              <a:t>Our school uniform</a:t>
            </a:r>
            <a:r>
              <a:rPr lang="en-GB" b="1" u="sng">
                <a:latin typeface="Arial"/>
                <a:ea typeface="Arial"/>
                <a:cs typeface="Arial"/>
                <a:sym typeface="Arial"/>
              </a:rPr>
              <a:t> </a:t>
            </a:r>
          </a:p>
        </p:txBody>
      </p:sp>
      <p:sp>
        <p:nvSpPr>
          <p:cNvPr id="173" name="Shape 173"/>
          <p:cNvSpPr txBox="1">
            <a:spLocks noGrp="1"/>
          </p:cNvSpPr>
          <p:nvPr>
            <p:ph type="subTitle" idx="1"/>
          </p:nvPr>
        </p:nvSpPr>
        <p:spPr>
          <a:xfrm>
            <a:off x="505725" y="1410575"/>
            <a:ext cx="8318100" cy="5327400"/>
          </a:xfrm>
          <a:prstGeom prst="rect">
            <a:avLst/>
          </a:prstGeom>
        </p:spPr>
        <p:txBody>
          <a:bodyPr lIns="91425" tIns="91425" rIns="91425" bIns="91425" anchor="t" anchorCtr="0">
            <a:noAutofit/>
          </a:bodyPr>
          <a:lstStyle/>
          <a:p>
            <a:pPr lvl="0" algn="l">
              <a:lnSpc>
                <a:spcPct val="90000"/>
              </a:lnSpc>
              <a:spcBef>
                <a:spcPts val="1000"/>
              </a:spcBef>
              <a:buClr>
                <a:schemeClr val="dk1"/>
              </a:buClr>
              <a:buSzPct val="50000"/>
              <a:buFont typeface="Arial"/>
              <a:buNone/>
            </a:pPr>
            <a:r>
              <a:rPr lang="en-GB" sz="1800" b="1" dirty="0">
                <a:solidFill>
                  <a:schemeClr val="dk1"/>
                </a:solidFill>
                <a:latin typeface="Arial"/>
                <a:ea typeface="Arial"/>
                <a:cs typeface="Arial"/>
                <a:sym typeface="Arial"/>
              </a:rPr>
              <a:t>To </a:t>
            </a:r>
            <a:r>
              <a:rPr lang="en-GB" sz="1800" b="1" dirty="0" smtClean="0">
                <a:solidFill>
                  <a:schemeClr val="dk1"/>
                </a:solidFill>
                <a:latin typeface="Arial"/>
                <a:ea typeface="Arial"/>
                <a:cs typeface="Arial"/>
                <a:sym typeface="Arial"/>
              </a:rPr>
              <a:t>create </a:t>
            </a:r>
            <a:r>
              <a:rPr lang="en-GB" sz="1800" b="1" dirty="0">
                <a:solidFill>
                  <a:schemeClr val="dk1"/>
                </a:solidFill>
                <a:latin typeface="Arial"/>
                <a:ea typeface="Arial"/>
                <a:cs typeface="Arial"/>
                <a:sym typeface="Arial"/>
              </a:rPr>
              <a:t>a sense of belonging and family we expect your child to proudly wear the Great Linford School uniform.</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•Grey, black or navy trousers, skirt or tailored shorts (no tracksuit bottoms).</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•Girls can wear blue and white gingham or striped summer dresses .</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•Blue or white polo shirt, shirt or blouse, plain or with school logo.</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•Navy sweatshirt or cardigan, plain or with the school logo (no hooded tops).</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•Navy or grey tights – no multi-colours .</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•Navy, grey or white socks – no multi-colours.</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•Black flat sensible safe shoes – no high heels and no trainers</a:t>
            </a:r>
          </a:p>
          <a:p>
            <a:pPr lvl="0">
              <a:spcBef>
                <a:spcPts val="0"/>
              </a:spcBef>
              <a:buNone/>
            </a:pPr>
            <a:endParaRPr dirty="0"/>
          </a:p>
        </p:txBody>
      </p:sp>
      <p:pic>
        <p:nvPicPr>
          <p:cNvPr id="174" name="Shape 174" descr="logo 2.jpg"/>
          <p:cNvPicPr preferRelativeResize="0"/>
          <p:nvPr/>
        </p:nvPicPr>
        <p:blipFill rotWithShape="1">
          <a:blip r:embed="rId3">
            <a:alphaModFix/>
          </a:blip>
          <a:srcRect/>
          <a:stretch/>
        </p:blipFill>
        <p:spPr>
          <a:xfrm>
            <a:off x="6751652" y="188640"/>
            <a:ext cx="2326500" cy="791999"/>
          </a:xfrm>
          <a:prstGeom prst="rect">
            <a:avLst/>
          </a:prstGeom>
          <a:noFill/>
          <a:ln>
            <a:noFill/>
          </a:ln>
        </p:spPr>
      </p:pic>
      <p:pic>
        <p:nvPicPr>
          <p:cNvPr id="175" name="Shape 175"/>
          <p:cNvPicPr preferRelativeResize="0"/>
          <p:nvPr/>
        </p:nvPicPr>
        <p:blipFill>
          <a:blip r:embed="rId4">
            <a:alphaModFix/>
          </a:blip>
          <a:stretch>
            <a:fillRect/>
          </a:stretch>
        </p:blipFill>
        <p:spPr>
          <a:xfrm>
            <a:off x="0" y="6572874"/>
            <a:ext cx="9144000" cy="285124"/>
          </a:xfrm>
          <a:prstGeom prst="rect">
            <a:avLst/>
          </a:prstGeom>
          <a:noFill/>
          <a:ln>
            <a:noFill/>
          </a:ln>
        </p:spPr>
      </p:pic>
      <p:pic>
        <p:nvPicPr>
          <p:cNvPr id="6" name="Picture 5" descr="Screen Shot 2015-08-28 at 12.11.42.png"/>
          <p:cNvPicPr>
            <a:picLocks noChangeAspect="1"/>
          </p:cNvPicPr>
          <p:nvPr/>
        </p:nvPicPr>
        <p:blipFill>
          <a:blip r:embed="rId5" cstate="print"/>
          <a:stretch>
            <a:fillRect/>
          </a:stretch>
        </p:blipFill>
        <p:spPr>
          <a:xfrm>
            <a:off x="7021927" y="4437112"/>
            <a:ext cx="1785950" cy="1593966"/>
          </a:xfrm>
          <a:prstGeom prst="rect">
            <a:avLst/>
          </a:prstGeom>
        </p:spPr>
      </p:pic>
      <p:pic>
        <p:nvPicPr>
          <p:cNvPr id="7" name="Picture 6" descr="Screen Shot 2015-08-28 at 12.09.47.png"/>
          <p:cNvPicPr>
            <a:picLocks noChangeAspect="1"/>
          </p:cNvPicPr>
          <p:nvPr/>
        </p:nvPicPr>
        <p:blipFill>
          <a:blip r:embed="rId6" cstate="print"/>
          <a:stretch>
            <a:fillRect/>
          </a:stretch>
        </p:blipFill>
        <p:spPr>
          <a:xfrm>
            <a:off x="4214810" y="4581128"/>
            <a:ext cx="1785950" cy="1622678"/>
          </a:xfrm>
          <a:prstGeom prst="rect">
            <a:avLst/>
          </a:prstGeom>
        </p:spPr>
      </p:pic>
      <p:pic>
        <p:nvPicPr>
          <p:cNvPr id="8" name="Picture 7" descr="Screen Shot 2015-08-28 at 12.10.50.png"/>
          <p:cNvPicPr>
            <a:picLocks noChangeAspect="1"/>
          </p:cNvPicPr>
          <p:nvPr/>
        </p:nvPicPr>
        <p:blipFill>
          <a:blip r:embed="rId7" cstate="print"/>
          <a:stretch>
            <a:fillRect/>
          </a:stretch>
        </p:blipFill>
        <p:spPr>
          <a:xfrm>
            <a:off x="971600" y="4581128"/>
            <a:ext cx="1741966" cy="15780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685800" y="314626"/>
            <a:ext cx="7772400" cy="1470000"/>
          </a:xfrm>
          <a:prstGeom prst="rect">
            <a:avLst/>
          </a:prstGeom>
        </p:spPr>
        <p:txBody>
          <a:bodyPr lIns="91425" tIns="91425" rIns="91425" bIns="91425" anchor="ctr" anchorCtr="0">
            <a:noAutofit/>
          </a:bodyPr>
          <a:lstStyle/>
          <a:p>
            <a:pPr lvl="0">
              <a:spcBef>
                <a:spcPts val="0"/>
              </a:spcBef>
              <a:buNone/>
            </a:pPr>
            <a:r>
              <a:rPr lang="en-GB"/>
              <a:t>PE Kit</a:t>
            </a:r>
          </a:p>
        </p:txBody>
      </p:sp>
      <p:sp>
        <p:nvSpPr>
          <p:cNvPr id="182" name="Shape 182"/>
          <p:cNvSpPr txBox="1">
            <a:spLocks noGrp="1"/>
          </p:cNvSpPr>
          <p:nvPr>
            <p:ph type="subTitle" idx="1"/>
          </p:nvPr>
        </p:nvSpPr>
        <p:spPr>
          <a:xfrm>
            <a:off x="685800" y="1484784"/>
            <a:ext cx="7772400" cy="4536504"/>
          </a:xfrm>
          <a:prstGeom prst="rect">
            <a:avLst/>
          </a:prstGeom>
        </p:spPr>
        <p:txBody>
          <a:bodyPr lIns="91425" tIns="91425" rIns="91425" bIns="91425" anchor="t" anchorCtr="0">
            <a:noAutofit/>
          </a:bodyPr>
          <a:lstStyle/>
          <a:p>
            <a:pPr lvl="0" algn="l" rtl="0">
              <a:lnSpc>
                <a:spcPct val="90000"/>
              </a:lnSpc>
              <a:spcBef>
                <a:spcPts val="1000"/>
              </a:spcBef>
              <a:buClr>
                <a:schemeClr val="dk1"/>
              </a:buClr>
              <a:buSzPct val="30555"/>
              <a:buFont typeface="Arial"/>
              <a:buNone/>
            </a:pPr>
            <a:r>
              <a:rPr lang="en-GB" sz="2400" dirty="0">
                <a:solidFill>
                  <a:schemeClr val="tx1"/>
                </a:solidFill>
                <a:latin typeface="+mj-lt"/>
              </a:rPr>
              <a:t>Please ensure your child has their kit in </a:t>
            </a:r>
            <a:r>
              <a:rPr lang="en-GB" sz="2400" dirty="0" smtClean="0">
                <a:solidFill>
                  <a:schemeClr val="tx1"/>
                </a:solidFill>
                <a:latin typeface="+mj-lt"/>
              </a:rPr>
              <a:t>school at the beginning of the week.</a:t>
            </a:r>
            <a:endParaRPr lang="en-GB" sz="2400" dirty="0">
              <a:solidFill>
                <a:schemeClr val="tx1"/>
              </a:solidFill>
              <a:latin typeface="+mj-lt"/>
            </a:endParaRPr>
          </a:p>
          <a:p>
            <a:pPr lvl="0" algn="l" rtl="0">
              <a:lnSpc>
                <a:spcPct val="90000"/>
              </a:lnSpc>
              <a:spcBef>
                <a:spcPts val="1000"/>
              </a:spcBef>
              <a:buNone/>
            </a:pPr>
            <a:r>
              <a:rPr lang="en-GB" sz="2400" dirty="0" smtClean="0">
                <a:solidFill>
                  <a:schemeClr val="tx1"/>
                </a:solidFill>
                <a:latin typeface="+mj-lt"/>
              </a:rPr>
              <a:t>A </a:t>
            </a:r>
            <a:r>
              <a:rPr lang="en-GB" sz="2400" dirty="0">
                <a:solidFill>
                  <a:schemeClr val="tx1"/>
                </a:solidFill>
                <a:latin typeface="+mj-lt"/>
              </a:rPr>
              <a:t>change of clothes and footwear is needed for PE and games. </a:t>
            </a:r>
          </a:p>
          <a:p>
            <a:pPr lvl="0" algn="l">
              <a:lnSpc>
                <a:spcPct val="90000"/>
              </a:lnSpc>
              <a:spcBef>
                <a:spcPts val="1000"/>
              </a:spcBef>
              <a:buClr>
                <a:schemeClr val="dk1"/>
              </a:buClr>
              <a:buSzPct val="39285"/>
              <a:buFont typeface="Arial"/>
              <a:buNone/>
            </a:pPr>
            <a:r>
              <a:rPr lang="en-GB" sz="2400" dirty="0">
                <a:solidFill>
                  <a:schemeClr val="tx1"/>
                </a:solidFill>
                <a:latin typeface="+mj-lt"/>
              </a:rPr>
              <a:t>This should consist of: navy blue T-shirt, navy blue shorts, plimsolls or training shoes for Games. Navy blue sweat shirts and jogging bottoms can be worn for outside PE in cold </a:t>
            </a:r>
            <a:r>
              <a:rPr lang="en-GB" sz="2400" dirty="0" smtClean="0">
                <a:solidFill>
                  <a:schemeClr val="tx1"/>
                </a:solidFill>
                <a:latin typeface="+mj-lt"/>
              </a:rPr>
              <a:t>weather</a:t>
            </a:r>
          </a:p>
          <a:p>
            <a:pPr lvl="0" algn="l">
              <a:lnSpc>
                <a:spcPct val="90000"/>
              </a:lnSpc>
              <a:spcBef>
                <a:spcPts val="1000"/>
              </a:spcBef>
              <a:buClr>
                <a:schemeClr val="dk1"/>
              </a:buClr>
              <a:buSzPct val="39285"/>
              <a:buFont typeface="Arial"/>
              <a:buNone/>
            </a:pPr>
            <a:endParaRPr lang="en-GB" sz="2400" dirty="0">
              <a:solidFill>
                <a:schemeClr val="tx1"/>
              </a:solidFill>
              <a:latin typeface="+mj-lt"/>
            </a:endParaRPr>
          </a:p>
        </p:txBody>
      </p:sp>
      <p:pic>
        <p:nvPicPr>
          <p:cNvPr id="183" name="Shape 183"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84" name="Shape 184"/>
          <p:cNvPicPr preferRelativeResize="0"/>
          <p:nvPr/>
        </p:nvPicPr>
        <p:blipFill>
          <a:blip r:embed="rId4">
            <a:alphaModFix/>
          </a:blip>
          <a:stretch>
            <a:fillRect/>
          </a:stretch>
        </p:blipFill>
        <p:spPr>
          <a:xfrm>
            <a:off x="0" y="6357125"/>
            <a:ext cx="9144000" cy="500874"/>
          </a:xfrm>
          <a:prstGeom prst="rect">
            <a:avLst/>
          </a:prstGeom>
          <a:noFill/>
          <a:ln>
            <a:noFill/>
          </a:ln>
        </p:spPr>
      </p:pic>
      <p:pic>
        <p:nvPicPr>
          <p:cNvPr id="9" name="Picture 8" descr="Screen Shot 2015-08-28 at 12.14.04.png"/>
          <p:cNvPicPr>
            <a:picLocks noChangeAspect="1"/>
          </p:cNvPicPr>
          <p:nvPr/>
        </p:nvPicPr>
        <p:blipFill>
          <a:blip r:embed="rId5" cstate="print"/>
          <a:stretch>
            <a:fillRect/>
          </a:stretch>
        </p:blipFill>
        <p:spPr>
          <a:xfrm>
            <a:off x="7682411" y="2132856"/>
            <a:ext cx="1318175" cy="1207859"/>
          </a:xfrm>
          <a:prstGeom prst="rect">
            <a:avLst/>
          </a:prstGeom>
        </p:spPr>
      </p:pic>
      <p:pic>
        <p:nvPicPr>
          <p:cNvPr id="10" name="Picture 9" descr="Screen Shot 2015-08-28 at 12.13.25.png"/>
          <p:cNvPicPr>
            <a:picLocks noChangeAspect="1"/>
          </p:cNvPicPr>
          <p:nvPr/>
        </p:nvPicPr>
        <p:blipFill>
          <a:blip r:embed="rId6" cstate="print"/>
          <a:stretch>
            <a:fillRect/>
          </a:stretch>
        </p:blipFill>
        <p:spPr>
          <a:xfrm>
            <a:off x="7682411" y="4361088"/>
            <a:ext cx="1220162" cy="1721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Forest Schools </a:t>
            </a:r>
            <a:endParaRPr lang="en-GB" dirty="0"/>
          </a:p>
        </p:txBody>
      </p:sp>
      <p:sp>
        <p:nvSpPr>
          <p:cNvPr id="3" name="Text Placeholder 2"/>
          <p:cNvSpPr>
            <a:spLocks noGrp="1"/>
          </p:cNvSpPr>
          <p:nvPr>
            <p:ph type="body" idx="1"/>
          </p:nvPr>
        </p:nvSpPr>
        <p:spPr>
          <a:xfrm>
            <a:off x="457200" y="1268761"/>
            <a:ext cx="8229600" cy="4857404"/>
          </a:xfrm>
        </p:spPr>
        <p:txBody>
          <a:bodyPr/>
          <a:lstStyle/>
          <a:p>
            <a:pPr>
              <a:buFont typeface="Arial" pitchFamily="34" charset="0"/>
              <a:buChar char="•"/>
            </a:pPr>
            <a:r>
              <a:rPr lang="en-GB" sz="2800" dirty="0">
                <a:solidFill>
                  <a:schemeClr val="tx1"/>
                </a:solidFill>
                <a:latin typeface="+mj-lt"/>
              </a:rPr>
              <a:t>Wellies or old trainers</a:t>
            </a:r>
          </a:p>
          <a:p>
            <a:pPr>
              <a:buFont typeface="Arial" pitchFamily="34" charset="0"/>
              <a:buChar char="•"/>
            </a:pPr>
            <a:r>
              <a:rPr lang="en-GB" sz="2800" dirty="0">
                <a:solidFill>
                  <a:schemeClr val="tx1"/>
                </a:solidFill>
                <a:latin typeface="+mj-lt"/>
              </a:rPr>
              <a:t>Long sleeves/trouser legs (in all weathers )</a:t>
            </a:r>
          </a:p>
          <a:p>
            <a:pPr>
              <a:buFont typeface="Arial" pitchFamily="34" charset="0"/>
              <a:buChar char="•"/>
            </a:pPr>
            <a:r>
              <a:rPr lang="en-GB" sz="2800" dirty="0">
                <a:solidFill>
                  <a:schemeClr val="tx1"/>
                </a:solidFill>
                <a:latin typeface="+mj-lt"/>
              </a:rPr>
              <a:t>Warm, waterproof clothes</a:t>
            </a:r>
          </a:p>
          <a:p>
            <a:pPr>
              <a:buFont typeface="Arial" pitchFamily="34" charset="0"/>
              <a:buChar char="•"/>
            </a:pPr>
            <a:r>
              <a:rPr lang="en-GB" sz="2800" dirty="0">
                <a:solidFill>
                  <a:schemeClr val="tx1"/>
                </a:solidFill>
                <a:latin typeface="+mj-lt"/>
              </a:rPr>
              <a:t>Old clothes that you don’t mind getting a little muddy or wet!</a:t>
            </a:r>
          </a:p>
          <a:p>
            <a:pPr>
              <a:buNone/>
            </a:pPr>
            <a:endParaRPr lang="en-GB" sz="2800" dirty="0">
              <a:solidFill>
                <a:schemeClr val="tx1"/>
              </a:solidFill>
              <a:latin typeface="+mj-lt"/>
            </a:endParaRPr>
          </a:p>
        </p:txBody>
      </p:sp>
    </p:spTree>
    <p:extLst>
      <p:ext uri="{BB962C8B-B14F-4D97-AF65-F5344CB8AC3E}">
        <p14:creationId xmlns:p14="http://schemas.microsoft.com/office/powerpoint/2010/main" val="173337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325650" y="359650"/>
            <a:ext cx="8468100" cy="765900"/>
          </a:xfrm>
          <a:prstGeom prst="rect">
            <a:avLst/>
          </a:prstGeom>
        </p:spPr>
        <p:txBody>
          <a:bodyPr lIns="91425" tIns="91425" rIns="91425" bIns="91425" anchor="ctr" anchorCtr="0">
            <a:noAutofit/>
          </a:bodyPr>
          <a:lstStyle/>
          <a:p>
            <a:pPr lvl="0">
              <a:spcBef>
                <a:spcPts val="0"/>
              </a:spcBef>
              <a:buNone/>
            </a:pPr>
            <a:r>
              <a:rPr lang="en-GB"/>
              <a:t>How year 1 works</a:t>
            </a:r>
          </a:p>
        </p:txBody>
      </p:sp>
      <p:sp>
        <p:nvSpPr>
          <p:cNvPr id="191" name="Shape 191"/>
          <p:cNvSpPr txBox="1">
            <a:spLocks noGrp="1"/>
          </p:cNvSpPr>
          <p:nvPr>
            <p:ph type="subTitle" idx="1"/>
          </p:nvPr>
        </p:nvSpPr>
        <p:spPr>
          <a:xfrm>
            <a:off x="441175" y="1455125"/>
            <a:ext cx="8352600" cy="5102700"/>
          </a:xfrm>
          <a:prstGeom prst="rect">
            <a:avLst/>
          </a:prstGeom>
        </p:spPr>
        <p:txBody>
          <a:bodyPr lIns="91425" tIns="91425" rIns="91425" bIns="91425" anchor="t" anchorCtr="0">
            <a:noAutofit/>
          </a:bodyPr>
          <a:lstStyle/>
          <a:p>
            <a:pPr lvl="0" algn="l">
              <a:spcBef>
                <a:spcPts val="0"/>
              </a:spcBef>
              <a:buNone/>
            </a:pPr>
            <a:r>
              <a:rPr lang="en-GB" dirty="0" smtClean="0">
                <a:solidFill>
                  <a:srgbClr val="0070C0"/>
                </a:solidFill>
              </a:rPr>
              <a:t> This  half term children who have not met Foundation expectations  and who need more support will work daily with Sandy. This will prepare them for joining the rest of the class mid October . </a:t>
            </a:r>
          </a:p>
          <a:p>
            <a:pPr lvl="0" algn="l">
              <a:spcBef>
                <a:spcPts val="0"/>
              </a:spcBef>
              <a:buNone/>
            </a:pPr>
            <a:r>
              <a:rPr lang="en-GB" dirty="0" smtClean="0">
                <a:solidFill>
                  <a:srgbClr val="0070C0"/>
                </a:solidFill>
              </a:rPr>
              <a:t>Other children will work with their class teachers</a:t>
            </a:r>
          </a:p>
          <a:p>
            <a:pPr lvl="0" algn="l">
              <a:spcBef>
                <a:spcPts val="0"/>
              </a:spcBef>
              <a:buNone/>
            </a:pPr>
            <a:r>
              <a:rPr lang="en-GB" dirty="0" smtClean="0">
                <a:solidFill>
                  <a:srgbClr val="0070C0"/>
                </a:solidFill>
              </a:rPr>
              <a:t>Each day the children will have  lessons in Maths, English ,Guided Reading and Handwriting.</a:t>
            </a:r>
          </a:p>
          <a:p>
            <a:pPr lvl="0" algn="l">
              <a:spcBef>
                <a:spcPts val="0"/>
              </a:spcBef>
              <a:buNone/>
            </a:pPr>
            <a:r>
              <a:rPr lang="en-GB" dirty="0" smtClean="0">
                <a:solidFill>
                  <a:srgbClr val="0070C0"/>
                </a:solidFill>
              </a:rPr>
              <a:t>They will work in small ability groups.</a:t>
            </a:r>
            <a:endParaRPr dirty="0">
              <a:solidFill>
                <a:srgbClr val="0070C0"/>
              </a:solidFill>
            </a:endParaRPr>
          </a:p>
        </p:txBody>
      </p:sp>
      <p:pic>
        <p:nvPicPr>
          <p:cNvPr id="193" name="Shape 193"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685800" y="194575"/>
            <a:ext cx="7772400" cy="1005900"/>
          </a:xfrm>
          <a:prstGeom prst="rect">
            <a:avLst/>
          </a:prstGeom>
        </p:spPr>
        <p:txBody>
          <a:bodyPr lIns="91425" tIns="91425" rIns="91425" bIns="91425" anchor="ctr" anchorCtr="0">
            <a:noAutofit/>
          </a:bodyPr>
          <a:lstStyle/>
          <a:p>
            <a:pPr lvl="0">
              <a:spcBef>
                <a:spcPts val="0"/>
              </a:spcBef>
              <a:buNone/>
            </a:pPr>
            <a:r>
              <a:rPr lang="en-GB" sz="3200" dirty="0"/>
              <a:t>End of Year 1 </a:t>
            </a:r>
            <a:r>
              <a:rPr lang="en-GB" sz="3200" dirty="0" smtClean="0"/>
              <a:t>expectations</a:t>
            </a:r>
            <a:br>
              <a:rPr lang="en-GB" sz="3200" dirty="0" smtClean="0"/>
            </a:br>
            <a:r>
              <a:rPr lang="en-GB" sz="3200" dirty="0" smtClean="0"/>
              <a:t>Reading</a:t>
            </a:r>
            <a:endParaRPr lang="en-GB" sz="3200" dirty="0"/>
          </a:p>
        </p:txBody>
      </p:sp>
      <p:sp>
        <p:nvSpPr>
          <p:cNvPr id="200" name="Shape 200"/>
          <p:cNvSpPr txBox="1">
            <a:spLocks noGrp="1"/>
          </p:cNvSpPr>
          <p:nvPr>
            <p:ph type="subTitle" idx="1"/>
          </p:nvPr>
        </p:nvSpPr>
        <p:spPr>
          <a:xfrm>
            <a:off x="685800" y="1340768"/>
            <a:ext cx="7772400" cy="5016357"/>
          </a:xfrm>
          <a:prstGeom prst="rect">
            <a:avLst/>
          </a:prstGeom>
        </p:spPr>
        <p:txBody>
          <a:bodyPr lIns="91425" tIns="91425" rIns="91425" bIns="91425" anchor="t" anchorCtr="0">
            <a:noAutofit/>
          </a:bodyPr>
          <a:lstStyle/>
          <a:p>
            <a:r>
              <a:rPr lang="en-US" sz="2000" dirty="0">
                <a:latin typeface="+mn-lt"/>
              </a:rPr>
              <a:t> </a:t>
            </a:r>
            <a:endParaRPr lang="en-GB" sz="2000" dirty="0">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Read aloud – and re read for fluency – books, poems, stories and nonfiction texts that are consistent with your developing phonic knowledge.</a:t>
            </a:r>
            <a:endParaRPr lang="en-GB" sz="2000" dirty="0">
              <a:solidFill>
                <a:schemeClr val="tx1"/>
              </a:solidFill>
              <a:latin typeface="+mn-lt"/>
            </a:endParaRPr>
          </a:p>
          <a:p>
            <a:pPr marL="342900" lvl="0" indent="-342900" algn="l">
              <a:buFont typeface="Arial" panose="020B0604020202020204" pitchFamily="34" charset="0"/>
              <a:buChar char="•"/>
            </a:pPr>
            <a:r>
              <a:rPr lang="en-US" sz="2000" dirty="0">
                <a:solidFill>
                  <a:schemeClr val="tx1"/>
                </a:solidFill>
                <a:latin typeface="+mn-lt"/>
              </a:rPr>
              <a:t>Apply phonic knowledge and skills as the key route to decode words, including those of more than one syllable.</a:t>
            </a:r>
            <a:endParaRPr lang="en-GB" sz="2000" dirty="0">
              <a:solidFill>
                <a:schemeClr val="tx1"/>
              </a:solidFill>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Use sounding and blending techniques to attempt previously unseen words.</a:t>
            </a:r>
            <a:endParaRPr lang="en-GB" sz="2000" dirty="0">
              <a:solidFill>
                <a:schemeClr val="tx1"/>
              </a:solidFill>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Be familiar with, and be able to retell, key fairy tales and traditional rhymes or stories.</a:t>
            </a:r>
            <a:endParaRPr lang="en-GB" sz="2000" dirty="0">
              <a:solidFill>
                <a:schemeClr val="tx1"/>
              </a:solidFill>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Explain clearly your understanding of what is read to you: the significance of the title, key events in the text, vocabulary and predictions of what may happen next.</a:t>
            </a:r>
            <a:endParaRPr lang="en-GB" sz="2000" dirty="0">
              <a:solidFill>
                <a:schemeClr val="tx1"/>
              </a:solidFill>
              <a:latin typeface="+mn-lt"/>
            </a:endParaRPr>
          </a:p>
          <a:p>
            <a:pPr lvl="0">
              <a:spcBef>
                <a:spcPts val="0"/>
              </a:spcBef>
              <a:buNone/>
            </a:pPr>
            <a:endParaRPr dirty="0"/>
          </a:p>
        </p:txBody>
      </p:sp>
      <p:pic>
        <p:nvPicPr>
          <p:cNvPr id="202" name="Shape 202"/>
          <p:cNvPicPr preferRelativeResize="0"/>
          <p:nvPr/>
        </p:nvPicPr>
        <p:blipFill>
          <a:blip r:embed="rId3">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685800" y="464701"/>
            <a:ext cx="7772400" cy="1470000"/>
          </a:xfrm>
          <a:prstGeom prst="rect">
            <a:avLst/>
          </a:prstGeom>
        </p:spPr>
        <p:txBody>
          <a:bodyPr lIns="91425" tIns="91425" rIns="91425" bIns="91425" anchor="ctr" anchorCtr="0">
            <a:noAutofit/>
          </a:bodyPr>
          <a:lstStyle/>
          <a:p>
            <a:pPr lvl="0">
              <a:spcBef>
                <a:spcPts val="0"/>
              </a:spcBef>
              <a:buNone/>
            </a:pPr>
            <a:r>
              <a:rPr lang="en-GB" dirty="0"/>
              <a:t>The Year 1 Team</a:t>
            </a:r>
          </a:p>
        </p:txBody>
      </p:sp>
      <p:sp>
        <p:nvSpPr>
          <p:cNvPr id="101" name="Shape 101"/>
          <p:cNvSpPr txBox="1">
            <a:spLocks noGrp="1"/>
          </p:cNvSpPr>
          <p:nvPr>
            <p:ph type="subTitle" idx="1"/>
          </p:nvPr>
        </p:nvSpPr>
        <p:spPr>
          <a:xfrm>
            <a:off x="497700" y="1556792"/>
            <a:ext cx="8148600" cy="4925908"/>
          </a:xfrm>
          <a:prstGeom prst="rect">
            <a:avLst/>
          </a:prstGeom>
        </p:spPr>
        <p:txBody>
          <a:bodyPr lIns="91425" tIns="91425" rIns="91425" bIns="91425" anchor="t" anchorCtr="0">
            <a:noAutofit/>
          </a:bodyPr>
          <a:lstStyle/>
          <a:p>
            <a:pPr lvl="0" algn="l">
              <a:spcBef>
                <a:spcPts val="0"/>
              </a:spcBef>
              <a:buNone/>
            </a:pPr>
            <a:r>
              <a:rPr lang="en-GB" sz="2800" dirty="0" smtClean="0"/>
              <a:t>Mr </a:t>
            </a:r>
            <a:r>
              <a:rPr lang="en-GB" sz="2800" dirty="0" err="1" smtClean="0"/>
              <a:t>Shipton</a:t>
            </a:r>
            <a:r>
              <a:rPr lang="en-GB" sz="2800" dirty="0" smtClean="0"/>
              <a:t> </a:t>
            </a:r>
            <a:r>
              <a:rPr lang="en-GB" sz="2800" dirty="0" smtClean="0"/>
              <a:t>(Year </a:t>
            </a:r>
            <a:r>
              <a:rPr lang="en-GB" sz="2800" dirty="0"/>
              <a:t>1 leader) </a:t>
            </a:r>
            <a:r>
              <a:rPr lang="en-GB" sz="2800" dirty="0" smtClean="0"/>
              <a:t>Rowan</a:t>
            </a:r>
            <a:r>
              <a:rPr lang="en-GB" sz="2800" dirty="0" smtClean="0"/>
              <a:t> </a:t>
            </a:r>
            <a:r>
              <a:rPr lang="en-GB" sz="2800" dirty="0" smtClean="0"/>
              <a:t>Class </a:t>
            </a:r>
          </a:p>
          <a:p>
            <a:pPr lvl="0" algn="l">
              <a:spcBef>
                <a:spcPts val="0"/>
              </a:spcBef>
              <a:buNone/>
            </a:pPr>
            <a:r>
              <a:rPr lang="en-GB" sz="2800" dirty="0" smtClean="0"/>
              <a:t>Miss Scoggins  -</a:t>
            </a:r>
            <a:r>
              <a:rPr lang="en-GB" sz="2800" dirty="0" smtClean="0"/>
              <a:t>Cedar</a:t>
            </a:r>
            <a:r>
              <a:rPr lang="en-GB" sz="2800" dirty="0" smtClean="0"/>
              <a:t> Class</a:t>
            </a:r>
          </a:p>
          <a:p>
            <a:pPr lvl="0" algn="l">
              <a:spcBef>
                <a:spcPts val="0"/>
              </a:spcBef>
              <a:buNone/>
            </a:pPr>
            <a:r>
              <a:rPr lang="en-GB" sz="2800" dirty="0" smtClean="0"/>
              <a:t>Miss Flynn- Cedar Class</a:t>
            </a:r>
            <a:endParaRPr lang="en-GB" sz="2800" dirty="0" smtClean="0"/>
          </a:p>
          <a:p>
            <a:pPr lvl="0" algn="l" rtl="0">
              <a:spcBef>
                <a:spcPts val="0"/>
              </a:spcBef>
              <a:buNone/>
            </a:pPr>
            <a:r>
              <a:rPr lang="en-GB" sz="2800" dirty="0" smtClean="0"/>
              <a:t>Vicki </a:t>
            </a:r>
            <a:r>
              <a:rPr lang="en-GB" sz="2800" dirty="0" err="1" smtClean="0"/>
              <a:t>Chaulk</a:t>
            </a:r>
            <a:r>
              <a:rPr lang="en-GB" sz="2800" dirty="0" smtClean="0"/>
              <a:t>– </a:t>
            </a:r>
            <a:r>
              <a:rPr lang="en-GB" sz="2800" dirty="0" smtClean="0"/>
              <a:t>Learning support assistant </a:t>
            </a:r>
          </a:p>
          <a:p>
            <a:pPr lvl="0" algn="l" rtl="0">
              <a:spcBef>
                <a:spcPts val="0"/>
              </a:spcBef>
              <a:buNone/>
            </a:pPr>
            <a:r>
              <a:rPr lang="en-GB" sz="2800" dirty="0" smtClean="0"/>
              <a:t>Melina </a:t>
            </a:r>
            <a:r>
              <a:rPr lang="en-GB" sz="2800" dirty="0" err="1" smtClean="0"/>
              <a:t>Szkopik</a:t>
            </a:r>
            <a:r>
              <a:rPr lang="en-GB" sz="2800" dirty="0" smtClean="0"/>
              <a:t> </a:t>
            </a:r>
            <a:r>
              <a:rPr lang="en-GB" sz="2800" dirty="0" smtClean="0"/>
              <a:t>– Learning support assistant</a:t>
            </a:r>
          </a:p>
          <a:p>
            <a:pPr lvl="0" algn="l" rtl="0">
              <a:spcBef>
                <a:spcPts val="0"/>
              </a:spcBef>
              <a:buNone/>
            </a:pPr>
            <a:r>
              <a:rPr lang="en-GB" sz="2800" dirty="0" smtClean="0"/>
              <a:t>Tom Rowlands- </a:t>
            </a:r>
            <a:r>
              <a:rPr lang="en-GB" sz="2800" dirty="0" smtClean="0"/>
              <a:t>Assistant Head teacher for EYFS and KS1</a:t>
            </a:r>
          </a:p>
          <a:p>
            <a:pPr lvl="0" algn="l" rtl="0">
              <a:spcBef>
                <a:spcPts val="0"/>
              </a:spcBef>
              <a:buNone/>
            </a:pPr>
            <a:endParaRPr lang="en-GB" dirty="0"/>
          </a:p>
        </p:txBody>
      </p:sp>
      <p:pic>
        <p:nvPicPr>
          <p:cNvPr id="102" name="Shape 102"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03" name="Shape 103"/>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GB" dirty="0"/>
          </a:p>
        </p:txBody>
      </p:sp>
      <p:sp>
        <p:nvSpPr>
          <p:cNvPr id="3" name="Text Placeholder 2"/>
          <p:cNvSpPr>
            <a:spLocks noGrp="1"/>
          </p:cNvSpPr>
          <p:nvPr>
            <p:ph type="body" idx="1"/>
          </p:nvPr>
        </p:nvSpPr>
        <p:spPr/>
        <p:txBody>
          <a:bodyPr/>
          <a:lstStyle/>
          <a:p>
            <a:pPr lvl="0" hangingPunct="0"/>
            <a:r>
              <a:rPr lang="en-US" dirty="0">
                <a:latin typeface="+mj-lt"/>
              </a:rPr>
              <a:t>With increasing accuracy, form lower case letters and the digits 0 -9 in the correct direction.</a:t>
            </a:r>
            <a:endParaRPr lang="en-GB" dirty="0">
              <a:latin typeface="+mj-lt"/>
            </a:endParaRPr>
          </a:p>
          <a:p>
            <a:pPr lvl="0" hangingPunct="0"/>
            <a:r>
              <a:rPr lang="en-US" dirty="0">
                <a:latin typeface="+mj-lt"/>
              </a:rPr>
              <a:t>Read aloud your writing so that peers and teachers can understand the meaning.</a:t>
            </a:r>
            <a:endParaRPr lang="en-GB" dirty="0">
              <a:latin typeface="+mj-lt"/>
            </a:endParaRPr>
          </a:p>
          <a:p>
            <a:pPr lvl="0" hangingPunct="0"/>
            <a:r>
              <a:rPr lang="en-US" dirty="0">
                <a:latin typeface="+mj-lt"/>
              </a:rPr>
              <a:t>Use capital letters for names, places, the days of the week and the personal pronoun ‘I’.</a:t>
            </a:r>
            <a:endParaRPr lang="en-GB" dirty="0">
              <a:latin typeface="+mj-lt"/>
            </a:endParaRPr>
          </a:p>
          <a:p>
            <a:endParaRPr lang="en-GB" dirty="0"/>
          </a:p>
        </p:txBody>
      </p:sp>
    </p:spTree>
    <p:extLst>
      <p:ext uri="{BB962C8B-B14F-4D97-AF65-F5344CB8AC3E}">
        <p14:creationId xmlns:p14="http://schemas.microsoft.com/office/powerpoint/2010/main" val="116489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endParaRPr lang="en-GB" dirty="0"/>
          </a:p>
        </p:txBody>
      </p:sp>
      <p:sp>
        <p:nvSpPr>
          <p:cNvPr id="3" name="Text Placeholder 2"/>
          <p:cNvSpPr>
            <a:spLocks noGrp="1"/>
          </p:cNvSpPr>
          <p:nvPr>
            <p:ph type="body" idx="1"/>
          </p:nvPr>
        </p:nvSpPr>
        <p:spPr/>
        <p:txBody>
          <a:bodyPr/>
          <a:lstStyle/>
          <a:p>
            <a:pPr lvl="0" hangingPunct="0"/>
            <a:r>
              <a:rPr lang="en-US" sz="2400" dirty="0">
                <a:latin typeface="+mn-lt"/>
              </a:rPr>
              <a:t>Count to and across 100 forwards or backwards.</a:t>
            </a:r>
            <a:endParaRPr lang="en-GB" sz="2400" dirty="0">
              <a:latin typeface="+mn-lt"/>
            </a:endParaRPr>
          </a:p>
          <a:p>
            <a:r>
              <a:rPr lang="en-US" sz="2400" dirty="0">
                <a:latin typeface="+mn-lt"/>
              </a:rPr>
              <a:t> </a:t>
            </a:r>
            <a:endParaRPr lang="en-GB" sz="2400" dirty="0">
              <a:latin typeface="+mn-lt"/>
            </a:endParaRPr>
          </a:p>
          <a:p>
            <a:pPr lvl="0"/>
            <a:r>
              <a:rPr lang="en-US" sz="2400" dirty="0">
                <a:latin typeface="+mn-lt"/>
              </a:rPr>
              <a:t>Count in multiples of 2, 5 and 10.</a:t>
            </a:r>
            <a:endParaRPr lang="en-GB" sz="2400" dirty="0">
              <a:latin typeface="+mn-lt"/>
            </a:endParaRPr>
          </a:p>
          <a:p>
            <a:r>
              <a:rPr lang="en-US" sz="2400" dirty="0">
                <a:latin typeface="+mn-lt"/>
              </a:rPr>
              <a:t> </a:t>
            </a:r>
            <a:endParaRPr lang="en-GB" sz="2400" dirty="0">
              <a:latin typeface="+mn-lt"/>
            </a:endParaRPr>
          </a:p>
          <a:p>
            <a:pPr lvl="0"/>
            <a:r>
              <a:rPr lang="en-US" sz="2400" dirty="0">
                <a:latin typeface="+mn-lt"/>
              </a:rPr>
              <a:t>Begin to recall addition and subtraction facts to 20.</a:t>
            </a:r>
            <a:endParaRPr lang="en-GB" sz="2400" dirty="0">
              <a:latin typeface="+mn-lt"/>
            </a:endParaRPr>
          </a:p>
          <a:p>
            <a:r>
              <a:rPr lang="en-US" sz="2400" dirty="0">
                <a:latin typeface="+mn-lt"/>
              </a:rPr>
              <a:t> </a:t>
            </a:r>
            <a:endParaRPr lang="en-GB" sz="2400" dirty="0">
              <a:latin typeface="+mn-lt"/>
            </a:endParaRPr>
          </a:p>
          <a:p>
            <a:pPr lvl="0"/>
            <a:r>
              <a:rPr lang="en-US" sz="2400" dirty="0">
                <a:latin typeface="+mn-lt"/>
              </a:rPr>
              <a:t>Know the place value of each digit in any number up to 100.</a:t>
            </a:r>
            <a:endParaRPr lang="en-GB" sz="2400" dirty="0">
              <a:latin typeface="+mn-lt"/>
            </a:endParaRPr>
          </a:p>
          <a:p>
            <a:r>
              <a:rPr lang="en-US" sz="2400" dirty="0">
                <a:latin typeface="+mn-lt"/>
              </a:rPr>
              <a:t> </a:t>
            </a:r>
            <a:endParaRPr lang="en-GB" sz="2400" dirty="0">
              <a:latin typeface="+mn-lt"/>
            </a:endParaRPr>
          </a:p>
          <a:p>
            <a:pPr lvl="0"/>
            <a:r>
              <a:rPr lang="en-US" sz="2400" dirty="0" err="1">
                <a:latin typeface="+mn-lt"/>
              </a:rPr>
              <a:t>Recognise</a:t>
            </a:r>
            <a:r>
              <a:rPr lang="en-US" sz="2400" dirty="0">
                <a:latin typeface="+mn-lt"/>
              </a:rPr>
              <a:t> o’clock and half past on an analogue clock.</a:t>
            </a:r>
            <a:endParaRPr lang="en-GB" sz="2400" dirty="0">
              <a:latin typeface="+mn-lt"/>
            </a:endParaRPr>
          </a:p>
          <a:p>
            <a:endParaRPr lang="en-GB" dirty="0"/>
          </a:p>
        </p:txBody>
      </p:sp>
    </p:spTree>
    <p:extLst>
      <p:ext uri="{BB962C8B-B14F-4D97-AF65-F5344CB8AC3E}">
        <p14:creationId xmlns:p14="http://schemas.microsoft.com/office/powerpoint/2010/main" val="3897103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475725" y="344650"/>
            <a:ext cx="8273100" cy="1470000"/>
          </a:xfrm>
          <a:prstGeom prst="rect">
            <a:avLst/>
          </a:prstGeom>
        </p:spPr>
        <p:txBody>
          <a:bodyPr lIns="91425" tIns="91425" rIns="91425" bIns="91425" anchor="ctr" anchorCtr="0">
            <a:noAutofit/>
          </a:bodyPr>
          <a:lstStyle/>
          <a:p>
            <a:pPr lvl="0">
              <a:spcBef>
                <a:spcPts val="0"/>
              </a:spcBef>
              <a:buNone/>
            </a:pPr>
            <a:r>
              <a:rPr lang="en-GB"/>
              <a:t>Projects for the Year</a:t>
            </a:r>
          </a:p>
        </p:txBody>
      </p:sp>
      <p:sp>
        <p:nvSpPr>
          <p:cNvPr id="209" name="Shape 209"/>
          <p:cNvSpPr txBox="1">
            <a:spLocks noGrp="1"/>
          </p:cNvSpPr>
          <p:nvPr>
            <p:ph type="subTitle" idx="1"/>
          </p:nvPr>
        </p:nvSpPr>
        <p:spPr>
          <a:xfrm>
            <a:off x="576250" y="1814650"/>
            <a:ext cx="7827300" cy="4203000"/>
          </a:xfrm>
          <a:prstGeom prst="rect">
            <a:avLst/>
          </a:prstGeom>
        </p:spPr>
        <p:txBody>
          <a:bodyPr lIns="91425" tIns="91425" rIns="91425" bIns="91425" anchor="t" anchorCtr="0">
            <a:noAutofit/>
          </a:bodyPr>
          <a:lstStyle/>
          <a:p>
            <a:pPr lvl="0">
              <a:spcBef>
                <a:spcPts val="0"/>
              </a:spcBef>
              <a:buNone/>
            </a:pPr>
            <a:r>
              <a:rPr lang="en-GB" dirty="0">
                <a:solidFill>
                  <a:srgbClr val="0070C0"/>
                </a:solidFill>
              </a:rPr>
              <a:t>Autumn 1- </a:t>
            </a:r>
            <a:r>
              <a:rPr lang="en-GB" dirty="0" smtClean="0">
                <a:solidFill>
                  <a:srgbClr val="0070C0"/>
                </a:solidFill>
              </a:rPr>
              <a:t>Let’s Celebrate!</a:t>
            </a:r>
            <a:endParaRPr lang="en-GB" dirty="0">
              <a:solidFill>
                <a:srgbClr val="0070C0"/>
              </a:solidFill>
            </a:endParaRPr>
          </a:p>
          <a:p>
            <a:pPr lvl="0">
              <a:spcBef>
                <a:spcPts val="0"/>
              </a:spcBef>
              <a:buNone/>
            </a:pPr>
            <a:r>
              <a:rPr lang="en-GB" dirty="0">
                <a:solidFill>
                  <a:srgbClr val="0070C0"/>
                </a:solidFill>
              </a:rPr>
              <a:t>Autumn 2- Through the Window</a:t>
            </a:r>
          </a:p>
          <a:p>
            <a:pPr lvl="0">
              <a:spcBef>
                <a:spcPts val="0"/>
              </a:spcBef>
              <a:buNone/>
            </a:pPr>
            <a:r>
              <a:rPr lang="en-GB" dirty="0">
                <a:solidFill>
                  <a:srgbClr val="0070C0"/>
                </a:solidFill>
              </a:rPr>
              <a:t>Spring </a:t>
            </a:r>
            <a:r>
              <a:rPr lang="en-GB" dirty="0" smtClean="0">
                <a:solidFill>
                  <a:srgbClr val="0070C0"/>
                </a:solidFill>
              </a:rPr>
              <a:t>1-The Highway Rat</a:t>
            </a:r>
            <a:endParaRPr lang="en-GB" dirty="0">
              <a:solidFill>
                <a:srgbClr val="0070C0"/>
              </a:solidFill>
            </a:endParaRPr>
          </a:p>
          <a:p>
            <a:pPr lvl="0">
              <a:spcBef>
                <a:spcPts val="0"/>
              </a:spcBef>
              <a:buNone/>
            </a:pPr>
            <a:r>
              <a:rPr lang="en-GB" dirty="0">
                <a:solidFill>
                  <a:srgbClr val="0070C0"/>
                </a:solidFill>
              </a:rPr>
              <a:t>Spring 2-How </a:t>
            </a:r>
            <a:r>
              <a:rPr lang="en-GB" dirty="0" smtClean="0">
                <a:solidFill>
                  <a:srgbClr val="0070C0"/>
                </a:solidFill>
              </a:rPr>
              <a:t>Does </a:t>
            </a:r>
            <a:r>
              <a:rPr lang="en-GB" dirty="0">
                <a:solidFill>
                  <a:srgbClr val="0070C0"/>
                </a:solidFill>
              </a:rPr>
              <a:t>Y</a:t>
            </a:r>
            <a:r>
              <a:rPr lang="en-GB" dirty="0" smtClean="0">
                <a:solidFill>
                  <a:srgbClr val="0070C0"/>
                </a:solidFill>
              </a:rPr>
              <a:t>our </a:t>
            </a:r>
            <a:r>
              <a:rPr lang="en-GB" dirty="0">
                <a:solidFill>
                  <a:srgbClr val="0070C0"/>
                </a:solidFill>
              </a:rPr>
              <a:t>Garden </a:t>
            </a:r>
            <a:r>
              <a:rPr lang="en-GB" dirty="0" smtClean="0">
                <a:solidFill>
                  <a:srgbClr val="0070C0"/>
                </a:solidFill>
              </a:rPr>
              <a:t>Grow?</a:t>
            </a:r>
            <a:endParaRPr lang="en-GB" dirty="0">
              <a:solidFill>
                <a:srgbClr val="0070C0"/>
              </a:solidFill>
            </a:endParaRPr>
          </a:p>
          <a:p>
            <a:pPr lvl="0">
              <a:spcBef>
                <a:spcPts val="0"/>
              </a:spcBef>
              <a:buNone/>
            </a:pPr>
            <a:r>
              <a:rPr lang="en-GB" dirty="0">
                <a:solidFill>
                  <a:srgbClr val="0070C0"/>
                </a:solidFill>
              </a:rPr>
              <a:t>Summer </a:t>
            </a:r>
            <a:r>
              <a:rPr lang="en-GB" dirty="0" smtClean="0">
                <a:solidFill>
                  <a:srgbClr val="0070C0"/>
                </a:solidFill>
              </a:rPr>
              <a:t>1-Under the Sea </a:t>
            </a:r>
            <a:endParaRPr lang="en-GB" dirty="0">
              <a:solidFill>
                <a:srgbClr val="0070C0"/>
              </a:solidFill>
            </a:endParaRPr>
          </a:p>
          <a:p>
            <a:pPr lvl="0">
              <a:spcBef>
                <a:spcPts val="0"/>
              </a:spcBef>
              <a:buNone/>
            </a:pPr>
            <a:r>
              <a:rPr lang="en-GB" dirty="0">
                <a:solidFill>
                  <a:srgbClr val="0070C0"/>
                </a:solidFill>
              </a:rPr>
              <a:t>Summer 2- </a:t>
            </a:r>
            <a:r>
              <a:rPr lang="en-GB" dirty="0" smtClean="0">
                <a:solidFill>
                  <a:srgbClr val="0070C0"/>
                </a:solidFill>
              </a:rPr>
              <a:t>Chocolate!</a:t>
            </a:r>
          </a:p>
          <a:p>
            <a:pPr lvl="0">
              <a:spcBef>
                <a:spcPts val="0"/>
              </a:spcBef>
              <a:buNone/>
            </a:pPr>
            <a:endParaRPr lang="en-GB" dirty="0"/>
          </a:p>
        </p:txBody>
      </p:sp>
      <p:pic>
        <p:nvPicPr>
          <p:cNvPr id="210" name="Shape 210"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11" name="Shape 211"/>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475725" y="344650"/>
            <a:ext cx="8273100" cy="1470000"/>
          </a:xfrm>
          <a:prstGeom prst="rect">
            <a:avLst/>
          </a:prstGeom>
        </p:spPr>
        <p:txBody>
          <a:bodyPr lIns="91425" tIns="91425" rIns="91425" bIns="91425" anchor="ctr" anchorCtr="0">
            <a:noAutofit/>
          </a:bodyPr>
          <a:lstStyle/>
          <a:p>
            <a:pPr lvl="0">
              <a:spcBef>
                <a:spcPts val="0"/>
              </a:spcBef>
              <a:buNone/>
            </a:pPr>
            <a:r>
              <a:rPr lang="en-GB" dirty="0" smtClean="0"/>
              <a:t>Trips and Visitors</a:t>
            </a:r>
            <a:endParaRPr lang="en-GB" dirty="0"/>
          </a:p>
        </p:txBody>
      </p:sp>
      <p:sp>
        <p:nvSpPr>
          <p:cNvPr id="209" name="Shape 209"/>
          <p:cNvSpPr txBox="1">
            <a:spLocks noGrp="1"/>
          </p:cNvSpPr>
          <p:nvPr>
            <p:ph type="subTitle" idx="1"/>
          </p:nvPr>
        </p:nvSpPr>
        <p:spPr>
          <a:xfrm>
            <a:off x="576250" y="1814650"/>
            <a:ext cx="7827300" cy="4203000"/>
          </a:xfrm>
          <a:prstGeom prst="rect">
            <a:avLst/>
          </a:prstGeom>
        </p:spPr>
        <p:txBody>
          <a:bodyPr lIns="91425" tIns="91425" rIns="91425" bIns="91425" anchor="t" anchorCtr="0">
            <a:noAutofit/>
          </a:bodyPr>
          <a:lstStyle/>
          <a:p>
            <a:pPr lvl="0" algn="l">
              <a:spcBef>
                <a:spcPts val="0"/>
              </a:spcBef>
              <a:buNone/>
            </a:pPr>
            <a:r>
              <a:rPr lang="en-GB" sz="2800" dirty="0" smtClean="0">
                <a:solidFill>
                  <a:srgbClr val="0070C0"/>
                </a:solidFill>
                <a:latin typeface="+mn-lt"/>
              </a:rPr>
              <a:t>To support our learning we will be involved in various ignite activities.</a:t>
            </a:r>
          </a:p>
          <a:p>
            <a:pPr lvl="0" algn="l">
              <a:spcBef>
                <a:spcPts val="0"/>
              </a:spcBef>
              <a:buNone/>
            </a:pPr>
            <a:r>
              <a:rPr lang="en-GB" sz="2800" dirty="0" smtClean="0">
                <a:solidFill>
                  <a:srgbClr val="0070C0"/>
                </a:solidFill>
                <a:latin typeface="+mn-lt"/>
              </a:rPr>
              <a:t>Autumn 1 in house ignite</a:t>
            </a:r>
          </a:p>
          <a:p>
            <a:pPr lvl="0" algn="l">
              <a:spcBef>
                <a:spcPts val="0"/>
              </a:spcBef>
              <a:buNone/>
            </a:pPr>
            <a:r>
              <a:rPr lang="en-GB" sz="2800" dirty="0" smtClean="0">
                <a:solidFill>
                  <a:srgbClr val="0070C0"/>
                </a:solidFill>
                <a:latin typeface="+mn-lt"/>
              </a:rPr>
              <a:t>Autumn 2 – Walk around our local area</a:t>
            </a:r>
          </a:p>
          <a:p>
            <a:pPr lvl="0" algn="l">
              <a:spcBef>
                <a:spcPts val="0"/>
              </a:spcBef>
              <a:buNone/>
            </a:pPr>
            <a:r>
              <a:rPr lang="en-GB" sz="2800" dirty="0" smtClean="0">
                <a:solidFill>
                  <a:srgbClr val="0070C0"/>
                </a:solidFill>
                <a:latin typeface="+mn-lt"/>
              </a:rPr>
              <a:t>Spring 1-Visit to Milton Keynes Museum</a:t>
            </a:r>
          </a:p>
          <a:p>
            <a:pPr lvl="0" algn="l">
              <a:spcBef>
                <a:spcPts val="0"/>
              </a:spcBef>
              <a:buNone/>
            </a:pPr>
            <a:r>
              <a:rPr lang="en-GB" sz="2800" dirty="0" smtClean="0">
                <a:solidFill>
                  <a:srgbClr val="0070C0"/>
                </a:solidFill>
                <a:latin typeface="+mn-lt"/>
              </a:rPr>
              <a:t>Spring 2 – in House ignite </a:t>
            </a:r>
          </a:p>
          <a:p>
            <a:pPr lvl="0" algn="l">
              <a:spcBef>
                <a:spcPts val="0"/>
              </a:spcBef>
              <a:buNone/>
            </a:pPr>
            <a:r>
              <a:rPr lang="en-GB" sz="2800" dirty="0" smtClean="0">
                <a:solidFill>
                  <a:srgbClr val="0070C0"/>
                </a:solidFill>
                <a:latin typeface="+mn-lt"/>
              </a:rPr>
              <a:t>Summer 1- A visitor from the  RNLI team will come and visit our children </a:t>
            </a:r>
          </a:p>
          <a:p>
            <a:pPr lvl="0" algn="l">
              <a:spcBef>
                <a:spcPts val="0"/>
              </a:spcBef>
              <a:buNone/>
            </a:pPr>
            <a:r>
              <a:rPr lang="en-GB" sz="2800" dirty="0" smtClean="0">
                <a:solidFill>
                  <a:srgbClr val="0070C0"/>
                </a:solidFill>
                <a:latin typeface="+mn-lt"/>
              </a:rPr>
              <a:t>Summer 2 – In house ignite </a:t>
            </a:r>
            <a:endParaRPr lang="en-GB" sz="2800" dirty="0">
              <a:solidFill>
                <a:srgbClr val="0070C0"/>
              </a:solidFill>
              <a:latin typeface="+mn-lt"/>
            </a:endParaRPr>
          </a:p>
        </p:txBody>
      </p:sp>
      <p:pic>
        <p:nvPicPr>
          <p:cNvPr id="210" name="Shape 210"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11" name="Shape 211"/>
          <p:cNvPicPr preferRelativeResize="0"/>
          <p:nvPr/>
        </p:nvPicPr>
        <p:blipFill>
          <a:blip r:embed="rId4">
            <a:alphaModFix/>
          </a:blip>
          <a:stretch>
            <a:fillRect/>
          </a:stretch>
        </p:blipFill>
        <p:spPr>
          <a:xfrm>
            <a:off x="0" y="6357125"/>
            <a:ext cx="9144000" cy="500874"/>
          </a:xfrm>
          <a:prstGeom prst="rect">
            <a:avLst/>
          </a:prstGeom>
          <a:noFill/>
          <a:ln>
            <a:noFill/>
          </a:ln>
        </p:spPr>
      </p:pic>
    </p:spTree>
    <p:extLst>
      <p:ext uri="{BB962C8B-B14F-4D97-AF65-F5344CB8AC3E}">
        <p14:creationId xmlns:p14="http://schemas.microsoft.com/office/powerpoint/2010/main" val="279573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535725" y="329650"/>
            <a:ext cx="8123100" cy="1470000"/>
          </a:xfrm>
          <a:prstGeom prst="rect">
            <a:avLst/>
          </a:prstGeom>
        </p:spPr>
        <p:txBody>
          <a:bodyPr lIns="91425" tIns="91425" rIns="91425" bIns="91425" anchor="ctr" anchorCtr="0">
            <a:noAutofit/>
          </a:bodyPr>
          <a:lstStyle/>
          <a:p>
            <a:pPr lvl="0">
              <a:spcBef>
                <a:spcPts val="0"/>
              </a:spcBef>
              <a:buNone/>
            </a:pPr>
            <a:r>
              <a:rPr lang="en-GB"/>
              <a:t>Home Learning</a:t>
            </a:r>
          </a:p>
        </p:txBody>
      </p:sp>
      <p:sp>
        <p:nvSpPr>
          <p:cNvPr id="218" name="Shape 218"/>
          <p:cNvSpPr txBox="1">
            <a:spLocks noGrp="1"/>
          </p:cNvSpPr>
          <p:nvPr>
            <p:ph type="subTitle" idx="1"/>
          </p:nvPr>
        </p:nvSpPr>
        <p:spPr>
          <a:xfrm>
            <a:off x="535725" y="1395100"/>
            <a:ext cx="8123100" cy="5147700"/>
          </a:xfrm>
          <a:prstGeom prst="rect">
            <a:avLst/>
          </a:prstGeom>
        </p:spPr>
        <p:txBody>
          <a:bodyPr lIns="91425" tIns="91425" rIns="91425" bIns="91425" anchor="t" anchorCtr="0">
            <a:noAutofit/>
          </a:bodyPr>
          <a:lstStyle/>
          <a:p>
            <a:pPr marL="457200" lvl="0" indent="-419100" algn="l" rtl="0">
              <a:spcBef>
                <a:spcPts val="0"/>
              </a:spcBef>
              <a:buSzPct val="100000"/>
              <a:buChar char="●"/>
            </a:pPr>
            <a:r>
              <a:rPr lang="en-GB" sz="3000" smtClean="0">
                <a:solidFill>
                  <a:schemeClr val="tx1"/>
                </a:solidFill>
              </a:rPr>
              <a:t>Daily-Reading</a:t>
            </a:r>
            <a:endParaRPr lang="en-GB" sz="3000" dirty="0">
              <a:solidFill>
                <a:schemeClr val="tx1"/>
              </a:solidFill>
            </a:endParaRPr>
          </a:p>
          <a:p>
            <a:pPr marL="457200" lvl="0" indent="-419100" algn="l" rtl="0">
              <a:spcBef>
                <a:spcPts val="0"/>
              </a:spcBef>
              <a:buSzPct val="100000"/>
              <a:buChar char="●"/>
            </a:pPr>
            <a:r>
              <a:rPr lang="en-GB" sz="3000" dirty="0">
                <a:solidFill>
                  <a:schemeClr val="tx1"/>
                </a:solidFill>
              </a:rPr>
              <a:t>Termly- Home Learning Challenges</a:t>
            </a:r>
          </a:p>
          <a:p>
            <a:pPr lvl="0" algn="l" rtl="0">
              <a:spcBef>
                <a:spcPts val="0"/>
              </a:spcBef>
              <a:buNone/>
            </a:pPr>
            <a:r>
              <a:rPr lang="en-GB" sz="3000" dirty="0" smtClean="0">
                <a:solidFill>
                  <a:schemeClr val="tx1"/>
                </a:solidFill>
              </a:rPr>
              <a:t>Children </a:t>
            </a:r>
            <a:r>
              <a:rPr lang="en-GB" sz="3000" dirty="0">
                <a:solidFill>
                  <a:schemeClr val="tx1"/>
                </a:solidFill>
              </a:rPr>
              <a:t>to share their learning within the class and receive verbal feedback from both class teacher and peers. All those who take part receive a certificate and the winner shares their work in assembly</a:t>
            </a:r>
            <a:r>
              <a:rPr lang="en-GB" sz="3000" dirty="0" smtClean="0">
                <a:solidFill>
                  <a:schemeClr val="tx1"/>
                </a:solidFill>
              </a:rPr>
              <a:t>. </a:t>
            </a:r>
            <a:endParaRPr lang="en-GB" sz="3000" dirty="0">
              <a:solidFill>
                <a:schemeClr val="tx1"/>
              </a:solidFill>
            </a:endParaRPr>
          </a:p>
          <a:p>
            <a:pPr marL="457200" lvl="0" indent="-419100" algn="l">
              <a:spcBef>
                <a:spcPts val="0"/>
              </a:spcBef>
              <a:buSzPct val="100000"/>
              <a:buChar char="●"/>
            </a:pPr>
            <a:r>
              <a:rPr lang="en-GB" sz="3000" dirty="0">
                <a:solidFill>
                  <a:schemeClr val="tx1"/>
                </a:solidFill>
              </a:rPr>
              <a:t>KIRFS- Focus on maths skills, once secure with first skill on KIRF 1 move to KIRF 2 and so on.</a:t>
            </a:r>
          </a:p>
        </p:txBody>
      </p:sp>
      <p:pic>
        <p:nvPicPr>
          <p:cNvPr id="219" name="Shape 219"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20" name="Shape 220"/>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535725" y="329650"/>
            <a:ext cx="8123100" cy="1470000"/>
          </a:xfrm>
          <a:prstGeom prst="rect">
            <a:avLst/>
          </a:prstGeom>
        </p:spPr>
        <p:txBody>
          <a:bodyPr lIns="91425" tIns="91425" rIns="91425" bIns="91425" anchor="ctr" anchorCtr="0">
            <a:noAutofit/>
          </a:bodyPr>
          <a:lstStyle/>
          <a:p>
            <a:pPr lvl="0">
              <a:spcBef>
                <a:spcPts val="0"/>
              </a:spcBef>
              <a:buNone/>
            </a:pPr>
            <a:r>
              <a:rPr lang="en-GB" sz="3200" dirty="0" smtClean="0"/>
              <a:t>Keeping you informed of your child’s progress</a:t>
            </a:r>
            <a:endParaRPr lang="en-GB" sz="3200" dirty="0"/>
          </a:p>
        </p:txBody>
      </p:sp>
      <p:sp>
        <p:nvSpPr>
          <p:cNvPr id="218" name="Shape 218"/>
          <p:cNvSpPr txBox="1">
            <a:spLocks noGrp="1"/>
          </p:cNvSpPr>
          <p:nvPr>
            <p:ph type="subTitle" idx="1"/>
          </p:nvPr>
        </p:nvSpPr>
        <p:spPr>
          <a:xfrm>
            <a:off x="899591" y="1844824"/>
            <a:ext cx="7759233" cy="4697976"/>
          </a:xfrm>
          <a:prstGeom prst="rect">
            <a:avLst/>
          </a:prstGeom>
        </p:spPr>
        <p:txBody>
          <a:bodyPr lIns="91425" tIns="91425" rIns="91425" bIns="91425" anchor="t" anchorCtr="0">
            <a:noAutofit/>
          </a:bodyPr>
          <a:lstStyle/>
          <a:p>
            <a:pPr marL="38100" lvl="0" algn="l" rtl="0">
              <a:spcBef>
                <a:spcPts val="0"/>
              </a:spcBef>
              <a:buSzPct val="100000"/>
            </a:pPr>
            <a:r>
              <a:rPr lang="en-GB" sz="3000" dirty="0" smtClean="0">
                <a:solidFill>
                  <a:schemeClr val="tx1"/>
                </a:solidFill>
              </a:rPr>
              <a:t>We are a team</a:t>
            </a:r>
            <a:r>
              <a:rPr lang="en-GB" sz="3000" dirty="0">
                <a:solidFill>
                  <a:schemeClr val="tx1"/>
                </a:solidFill>
              </a:rPr>
              <a:t>!</a:t>
            </a:r>
            <a:endParaRPr lang="en-GB" sz="3000" dirty="0" smtClean="0">
              <a:solidFill>
                <a:schemeClr val="tx1"/>
              </a:solidFill>
            </a:endParaRPr>
          </a:p>
          <a:p>
            <a:pPr marL="457200" lvl="0" indent="-419100" algn="l" rtl="0">
              <a:spcBef>
                <a:spcPts val="0"/>
              </a:spcBef>
              <a:buSzPct val="100000"/>
              <a:buChar char="●"/>
            </a:pPr>
            <a:r>
              <a:rPr lang="en-GB" sz="3000" dirty="0" smtClean="0">
                <a:solidFill>
                  <a:schemeClr val="tx1"/>
                </a:solidFill>
              </a:rPr>
              <a:t>There will be parent’s evening in the Autumn and  Spring terms</a:t>
            </a:r>
          </a:p>
          <a:p>
            <a:pPr marL="457200" lvl="0" indent="-419100" algn="l" rtl="0">
              <a:spcBef>
                <a:spcPts val="0"/>
              </a:spcBef>
              <a:buSzPct val="100000"/>
              <a:buChar char="●"/>
            </a:pPr>
            <a:r>
              <a:rPr lang="en-GB" sz="3000" dirty="0" smtClean="0">
                <a:solidFill>
                  <a:schemeClr val="tx1"/>
                </a:solidFill>
              </a:rPr>
              <a:t>A written report about your child’s progress will be given to you at the end of the Summer Term</a:t>
            </a:r>
            <a:endParaRPr lang="en-GB" sz="3000" dirty="0">
              <a:solidFill>
                <a:schemeClr val="tx1"/>
              </a:solidFill>
            </a:endParaRPr>
          </a:p>
        </p:txBody>
      </p:sp>
      <p:pic>
        <p:nvPicPr>
          <p:cNvPr id="219" name="Shape 219"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20" name="Shape 220"/>
          <p:cNvPicPr preferRelativeResize="0"/>
          <p:nvPr/>
        </p:nvPicPr>
        <p:blipFill>
          <a:blip r:embed="rId4">
            <a:alphaModFix/>
          </a:blip>
          <a:stretch>
            <a:fillRect/>
          </a:stretch>
        </p:blipFill>
        <p:spPr>
          <a:xfrm>
            <a:off x="0" y="6357125"/>
            <a:ext cx="9144000" cy="500874"/>
          </a:xfrm>
          <a:prstGeom prst="rect">
            <a:avLst/>
          </a:prstGeom>
          <a:noFill/>
          <a:ln>
            <a:noFill/>
          </a:ln>
        </p:spPr>
      </p:pic>
    </p:spTree>
    <p:extLst>
      <p:ext uri="{BB962C8B-B14F-4D97-AF65-F5344CB8AC3E}">
        <p14:creationId xmlns:p14="http://schemas.microsoft.com/office/powerpoint/2010/main" val="4149038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580750" y="494701"/>
            <a:ext cx="7772400" cy="1470000"/>
          </a:xfrm>
          <a:prstGeom prst="rect">
            <a:avLst/>
          </a:prstGeom>
        </p:spPr>
        <p:txBody>
          <a:bodyPr lIns="91425" tIns="91425" rIns="91425" bIns="91425" anchor="ctr" anchorCtr="0">
            <a:noAutofit/>
          </a:bodyPr>
          <a:lstStyle/>
          <a:p>
            <a:pPr lvl="0">
              <a:spcBef>
                <a:spcPts val="0"/>
              </a:spcBef>
              <a:buNone/>
            </a:pPr>
            <a:r>
              <a:rPr lang="en-GB"/>
              <a:t>Our ROOTS and Values</a:t>
            </a:r>
          </a:p>
        </p:txBody>
      </p:sp>
      <p:sp>
        <p:nvSpPr>
          <p:cNvPr id="110" name="Shape 110"/>
          <p:cNvSpPr txBox="1">
            <a:spLocks noGrp="1"/>
          </p:cNvSpPr>
          <p:nvPr>
            <p:ph type="subTitle" idx="1"/>
          </p:nvPr>
        </p:nvSpPr>
        <p:spPr>
          <a:xfrm>
            <a:off x="1371600" y="2445575"/>
            <a:ext cx="6400800" cy="1752600"/>
          </a:xfrm>
          <a:prstGeom prst="rect">
            <a:avLst/>
          </a:prstGeom>
        </p:spPr>
        <p:txBody>
          <a:bodyPr lIns="91425" tIns="91425" rIns="91425" bIns="91425" anchor="t" anchorCtr="0">
            <a:noAutofit/>
          </a:bodyPr>
          <a:lstStyle/>
          <a:p>
            <a:pPr lvl="0">
              <a:spcBef>
                <a:spcPts val="0"/>
              </a:spcBef>
              <a:buNone/>
            </a:pPr>
            <a:r>
              <a:rPr lang="en-GB" dirty="0"/>
              <a:t>See the tree</a:t>
            </a:r>
            <a:r>
              <a:rPr lang="en-GB" dirty="0" smtClean="0"/>
              <a:t>!</a:t>
            </a:r>
          </a:p>
          <a:p>
            <a:pPr lvl="0">
              <a:spcBef>
                <a:spcPts val="0"/>
              </a:spcBef>
              <a:buNone/>
            </a:pPr>
            <a:endParaRPr lang="en-GB" dirty="0"/>
          </a:p>
        </p:txBody>
      </p:sp>
      <p:pic>
        <p:nvPicPr>
          <p:cNvPr id="111" name="Shape 111"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12" name="Shape 112"/>
          <p:cNvPicPr preferRelativeResize="0"/>
          <p:nvPr/>
        </p:nvPicPr>
        <p:blipFill>
          <a:blip r:embed="rId4">
            <a:alphaModFix/>
          </a:blip>
          <a:stretch>
            <a:fillRect/>
          </a:stretch>
        </p:blipFill>
        <p:spPr>
          <a:xfrm>
            <a:off x="0" y="6357125"/>
            <a:ext cx="9144000" cy="500874"/>
          </a:xfrm>
          <a:prstGeom prst="rect">
            <a:avLst/>
          </a:prstGeom>
          <a:noFill/>
          <a:ln>
            <a:noFill/>
          </a:ln>
        </p:spPr>
      </p:pic>
      <p:pic>
        <p:nvPicPr>
          <p:cNvPr id="1026" name="Picture 2" descr="https://openclipart.org/image/2400px/svg_to_png/263892/Colorful-Natural-Tr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603" y="2164952"/>
            <a:ext cx="328079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671856" y="2462518"/>
            <a:ext cx="1597349" cy="1309539"/>
          </a:xfrm>
          <a:prstGeom prst="rect">
            <a:avLst/>
          </a:prstGeom>
          <a:noFill/>
        </p:spPr>
      </p:pic>
      <p:pic>
        <p:nvPicPr>
          <p:cNvPr id="8"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2132929" y="1510183"/>
            <a:ext cx="1597349" cy="1309539"/>
          </a:xfrm>
          <a:prstGeom prst="rect">
            <a:avLst/>
          </a:prstGeom>
          <a:noFill/>
        </p:spPr>
      </p:pic>
      <p:pic>
        <p:nvPicPr>
          <p:cNvPr id="9"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5802927" y="1489152"/>
            <a:ext cx="1597349" cy="1309539"/>
          </a:xfrm>
          <a:prstGeom prst="rect">
            <a:avLst/>
          </a:prstGeom>
          <a:noFill/>
        </p:spPr>
      </p:pic>
      <p:pic>
        <p:nvPicPr>
          <p:cNvPr id="10"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7139265" y="2732008"/>
            <a:ext cx="1597349" cy="13095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Roots </a:t>
            </a:r>
            <a:endParaRPr lang="en-GB" dirty="0"/>
          </a:p>
        </p:txBody>
      </p:sp>
      <p:sp>
        <p:nvSpPr>
          <p:cNvPr id="3" name="Text Placeholder 2"/>
          <p:cNvSpPr>
            <a:spLocks noGrp="1"/>
          </p:cNvSpPr>
          <p:nvPr>
            <p:ph type="body" idx="1"/>
          </p:nvPr>
        </p:nvSpPr>
        <p:spPr>
          <a:xfrm>
            <a:off x="457200" y="1600201"/>
            <a:ext cx="8229600" cy="4493095"/>
          </a:xfrm>
        </p:spPr>
        <p:txBody>
          <a:bodyPr/>
          <a:lstStyle/>
          <a:p>
            <a:pPr>
              <a:buFont typeface="Arial" pitchFamily="34" charset="0"/>
              <a:buChar char="•"/>
            </a:pPr>
            <a:r>
              <a:rPr lang="en-GB" dirty="0">
                <a:solidFill>
                  <a:srgbClr val="00B050"/>
                </a:solidFill>
                <a:latin typeface="Arial" pitchFamily="34" charset="0"/>
                <a:cs typeface="Arial" pitchFamily="34" charset="0"/>
              </a:rPr>
              <a:t>R</a:t>
            </a:r>
            <a:r>
              <a:rPr lang="en-GB" dirty="0">
                <a:solidFill>
                  <a:schemeClr val="tx1"/>
                </a:solidFill>
                <a:latin typeface="Arial" pitchFamily="34" charset="0"/>
                <a:cs typeface="Arial" pitchFamily="34" charset="0"/>
              </a:rPr>
              <a:t>espect all people, animals and the environment.</a:t>
            </a:r>
          </a:p>
          <a:p>
            <a:pPr>
              <a:buFont typeface="Arial" pitchFamily="34" charset="0"/>
              <a:buChar char="•"/>
            </a:pPr>
            <a:r>
              <a:rPr lang="en-GB" dirty="0">
                <a:solidFill>
                  <a:srgbClr val="00B050"/>
                </a:solidFill>
                <a:latin typeface="Arial" pitchFamily="34" charset="0"/>
                <a:cs typeface="Arial" pitchFamily="34" charset="0"/>
              </a:rPr>
              <a:t>O</a:t>
            </a:r>
            <a:r>
              <a:rPr lang="en-GB" dirty="0">
                <a:solidFill>
                  <a:schemeClr val="tx1"/>
                </a:solidFill>
                <a:latin typeface="Arial" pitchFamily="34" charset="0"/>
                <a:cs typeface="Arial" pitchFamily="34" charset="0"/>
              </a:rPr>
              <a:t>vercome challenges and never give up.</a:t>
            </a:r>
          </a:p>
          <a:p>
            <a:pPr>
              <a:buFont typeface="Arial" pitchFamily="34" charset="0"/>
              <a:buChar char="•"/>
            </a:pPr>
            <a:r>
              <a:rPr lang="en-GB" dirty="0">
                <a:solidFill>
                  <a:srgbClr val="00B050"/>
                </a:solidFill>
                <a:latin typeface="Arial" pitchFamily="34" charset="0"/>
                <a:cs typeface="Arial" pitchFamily="34" charset="0"/>
              </a:rPr>
              <a:t>O</a:t>
            </a:r>
            <a:r>
              <a:rPr lang="en-GB" dirty="0">
                <a:solidFill>
                  <a:schemeClr val="tx1"/>
                </a:solidFill>
                <a:latin typeface="Arial" pitchFamily="34" charset="0"/>
                <a:cs typeface="Arial" pitchFamily="34" charset="0"/>
              </a:rPr>
              <a:t>pen our minds to creativity and curiosity.</a:t>
            </a:r>
          </a:p>
          <a:p>
            <a:pPr>
              <a:buFont typeface="Arial" pitchFamily="34" charset="0"/>
              <a:buChar char="•"/>
            </a:pPr>
            <a:r>
              <a:rPr lang="en-GB" dirty="0">
                <a:solidFill>
                  <a:srgbClr val="00B050"/>
                </a:solidFill>
                <a:latin typeface="Arial" pitchFamily="34" charset="0"/>
                <a:cs typeface="Arial" pitchFamily="34" charset="0"/>
              </a:rPr>
              <a:t>T</a:t>
            </a:r>
            <a:r>
              <a:rPr lang="en-GB" dirty="0">
                <a:solidFill>
                  <a:schemeClr val="tx1"/>
                </a:solidFill>
                <a:latin typeface="Arial" pitchFamily="34" charset="0"/>
                <a:cs typeface="Arial" pitchFamily="34" charset="0"/>
              </a:rPr>
              <a:t>ake care of our bodies and our minds.</a:t>
            </a:r>
          </a:p>
          <a:p>
            <a:pPr>
              <a:buFont typeface="Arial" pitchFamily="34" charset="0"/>
              <a:buChar char="•"/>
            </a:pPr>
            <a:r>
              <a:rPr lang="en-GB" dirty="0">
                <a:solidFill>
                  <a:srgbClr val="00B050"/>
                </a:solidFill>
                <a:latin typeface="Arial" pitchFamily="34" charset="0"/>
                <a:cs typeface="Arial" pitchFamily="34" charset="0"/>
              </a:rPr>
              <a:t>S</a:t>
            </a:r>
            <a:r>
              <a:rPr lang="en-GB" dirty="0">
                <a:solidFill>
                  <a:schemeClr val="tx1"/>
                </a:solidFill>
                <a:latin typeface="Arial" pitchFamily="34" charset="0"/>
                <a:cs typeface="Arial" pitchFamily="34" charset="0"/>
              </a:rPr>
              <a:t>peak kindly and listen to others</a:t>
            </a:r>
            <a:r>
              <a:rPr lang="en-GB" dirty="0" smtClean="0">
                <a:solidFill>
                  <a:schemeClr val="tx1"/>
                </a:solidFill>
                <a:latin typeface="Arial" pitchFamily="34" charset="0"/>
                <a:cs typeface="Arial" pitchFamily="34" charset="0"/>
              </a:rPr>
              <a:t>.</a:t>
            </a:r>
          </a:p>
          <a:p>
            <a:pPr marL="203200" indent="0">
              <a:buNone/>
            </a:pPr>
            <a:r>
              <a:rPr lang="en-GB" dirty="0" smtClean="0">
                <a:solidFill>
                  <a:srgbClr val="0070C0"/>
                </a:solidFill>
                <a:latin typeface="Arial" pitchFamily="34" charset="0"/>
                <a:cs typeface="Arial" pitchFamily="34" charset="0"/>
              </a:rPr>
              <a:t>We expect everyone in our Great Linford Family to follow these values.</a:t>
            </a:r>
            <a:endParaRPr lang="en-GB" dirty="0">
              <a:solidFill>
                <a:srgbClr val="0070C0"/>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297718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 and Yellow leaves</a:t>
            </a:r>
            <a:endParaRPr lang="en-GB" dirty="0"/>
          </a:p>
        </p:txBody>
      </p:sp>
      <p:sp>
        <p:nvSpPr>
          <p:cNvPr id="3" name="Text Placeholder 2"/>
          <p:cNvSpPr>
            <a:spLocks noGrp="1"/>
          </p:cNvSpPr>
          <p:nvPr>
            <p:ph type="body" idx="1"/>
          </p:nvPr>
        </p:nvSpPr>
        <p:spPr>
          <a:xfrm>
            <a:off x="457200" y="1600201"/>
            <a:ext cx="8229600" cy="4997151"/>
          </a:xfrm>
        </p:spPr>
        <p:txBody>
          <a:bodyPr/>
          <a:lstStyle/>
          <a:p>
            <a:pPr marL="0" lvl="0" indent="0">
              <a:spcBef>
                <a:spcPct val="20000"/>
              </a:spcBef>
              <a:buClrTx/>
              <a:buSzTx/>
              <a:buFont typeface="Arial" pitchFamily="34" charset="0"/>
              <a:buChar char="•"/>
              <a:defRPr/>
            </a:pPr>
            <a:r>
              <a:rPr lang="en-GB" sz="2800" kern="1200" dirty="0">
                <a:solidFill>
                  <a:schemeClr val="tx1"/>
                </a:solidFill>
                <a:latin typeface="+mn-lt"/>
              </a:rPr>
              <a:t>Warning.</a:t>
            </a:r>
          </a:p>
          <a:p>
            <a:pPr marL="0" lvl="0" indent="0">
              <a:spcBef>
                <a:spcPct val="20000"/>
              </a:spcBef>
              <a:buClrTx/>
              <a:buSzTx/>
              <a:buFont typeface="Arial" pitchFamily="34" charset="0"/>
              <a:buChar char="•"/>
              <a:defRPr/>
            </a:pPr>
            <a:r>
              <a:rPr lang="en-GB" sz="2800" dirty="0">
                <a:latin typeface="+mn-lt"/>
              </a:rPr>
              <a:t>Not following our ROOTS.</a:t>
            </a:r>
          </a:p>
          <a:p>
            <a:pPr marL="0" lvl="0" indent="0">
              <a:spcBef>
                <a:spcPct val="20000"/>
              </a:spcBef>
              <a:buClrTx/>
              <a:buSzTx/>
              <a:buFont typeface="Arial" pitchFamily="34" charset="0"/>
              <a:buChar char="•"/>
              <a:defRPr/>
            </a:pPr>
            <a:r>
              <a:rPr lang="en-GB" sz="2800" dirty="0">
                <a:latin typeface="+mn-lt"/>
              </a:rPr>
              <a:t>3 yellow leaves in 1 day = red leaf.</a:t>
            </a:r>
          </a:p>
          <a:p>
            <a:pPr marL="0" lvl="0" indent="0">
              <a:spcBef>
                <a:spcPct val="20000"/>
              </a:spcBef>
              <a:buClrTx/>
              <a:buSzTx/>
              <a:buFont typeface="Arial" pitchFamily="34" charset="0"/>
              <a:buChar char="•"/>
              <a:defRPr/>
            </a:pPr>
            <a:endParaRPr lang="en-GB" sz="2800" kern="1200" dirty="0">
              <a:solidFill>
                <a:schemeClr val="tx1"/>
              </a:solidFill>
              <a:latin typeface="+mn-lt"/>
            </a:endParaRPr>
          </a:p>
          <a:p>
            <a:pPr marL="0" lvl="0" indent="0">
              <a:spcBef>
                <a:spcPct val="20000"/>
              </a:spcBef>
              <a:buClrTx/>
              <a:buSzTx/>
              <a:buFont typeface="Arial" pitchFamily="34" charset="0"/>
              <a:buChar char="•"/>
              <a:defRPr/>
            </a:pPr>
            <a:r>
              <a:rPr lang="en-GB" sz="2800" dirty="0">
                <a:latin typeface="+mn-lt"/>
              </a:rPr>
              <a:t>Still not making the right choices.</a:t>
            </a:r>
          </a:p>
          <a:p>
            <a:pPr marL="0" lvl="0" indent="0">
              <a:spcBef>
                <a:spcPct val="20000"/>
              </a:spcBef>
              <a:buClrTx/>
              <a:buSzTx/>
              <a:buFont typeface="Arial" pitchFamily="34" charset="0"/>
              <a:buChar char="•"/>
              <a:defRPr/>
            </a:pPr>
            <a:r>
              <a:rPr lang="en-GB" sz="2800" kern="1200" dirty="0">
                <a:solidFill>
                  <a:schemeClr val="tx1"/>
                </a:solidFill>
                <a:latin typeface="+mn-lt"/>
              </a:rPr>
              <a:t>Consequence and reflection.</a:t>
            </a:r>
          </a:p>
          <a:p>
            <a:pPr marL="0" lvl="0" indent="0">
              <a:spcBef>
                <a:spcPct val="20000"/>
              </a:spcBef>
              <a:buClrTx/>
              <a:buSzTx/>
              <a:buFont typeface="Arial" pitchFamily="34" charset="0"/>
              <a:buChar char="•"/>
              <a:defRPr/>
            </a:pPr>
            <a:r>
              <a:rPr lang="en-GB" sz="2800" dirty="0">
                <a:latin typeface="+mn-lt"/>
              </a:rPr>
              <a:t>3 red leaves in one week, or a more serious incident = lunchtime </a:t>
            </a:r>
            <a:r>
              <a:rPr lang="en-GB" sz="2800" dirty="0" smtClean="0">
                <a:latin typeface="+mn-lt"/>
              </a:rPr>
              <a:t>detention</a:t>
            </a:r>
          </a:p>
          <a:p>
            <a:pPr marL="0" lvl="0" indent="0">
              <a:spcBef>
                <a:spcPct val="20000"/>
              </a:spcBef>
              <a:buClrTx/>
              <a:buSzTx/>
              <a:buFont typeface="Arial" pitchFamily="34" charset="0"/>
              <a:buChar char="•"/>
              <a:defRPr/>
            </a:pPr>
            <a:r>
              <a:rPr lang="en-GB" sz="2800" kern="1200" dirty="0" smtClean="0">
                <a:solidFill>
                  <a:schemeClr val="tx1"/>
                </a:solidFill>
                <a:latin typeface="+mn-lt"/>
              </a:rPr>
              <a:t>Serious incidents will involve a phone call home to parents</a:t>
            </a:r>
            <a:endParaRPr lang="en-GB" sz="2800" kern="1200" dirty="0">
              <a:solidFill>
                <a:schemeClr val="tx1"/>
              </a:solidFill>
              <a:latin typeface="+mn-lt"/>
            </a:endParaRPr>
          </a:p>
          <a:p>
            <a:endParaRPr lang="en-GB" dirty="0"/>
          </a:p>
        </p:txBody>
      </p:sp>
      <p:pic>
        <p:nvPicPr>
          <p:cNvPr id="4" name="Picture 3" descr="http://pngimg.com/upload/autumn_leaves_PNG3611.png"/>
          <p:cNvPicPr>
            <a:picLocks noChangeAspect="1" noChangeArrowheads="1"/>
          </p:cNvPicPr>
          <p:nvPr/>
        </p:nvPicPr>
        <p:blipFill>
          <a:blip r:embed="rId2" cstate="print"/>
          <a:srcRect/>
          <a:stretch>
            <a:fillRect/>
          </a:stretch>
        </p:blipFill>
        <p:spPr bwMode="auto">
          <a:xfrm rot="20778473">
            <a:off x="6526902" y="3041830"/>
            <a:ext cx="2199116" cy="2179569"/>
          </a:xfrm>
          <a:prstGeom prst="rect">
            <a:avLst/>
          </a:prstGeom>
          <a:noFill/>
        </p:spPr>
      </p:pic>
      <p:pic>
        <p:nvPicPr>
          <p:cNvPr id="5" name="Picture 6" descr="https://dennyflack.files.wordpress.com/2008/10/red-leaf.png"/>
          <p:cNvPicPr>
            <a:picLocks noChangeAspect="1" noChangeArrowheads="1"/>
          </p:cNvPicPr>
          <p:nvPr/>
        </p:nvPicPr>
        <p:blipFill>
          <a:blip r:embed="rId3" cstate="print"/>
          <a:srcRect/>
          <a:stretch>
            <a:fillRect/>
          </a:stretch>
        </p:blipFill>
        <p:spPr bwMode="auto">
          <a:xfrm rot="14388399">
            <a:off x="6075482" y="459164"/>
            <a:ext cx="3445087" cy="2294427"/>
          </a:xfrm>
          <a:prstGeom prst="rect">
            <a:avLst/>
          </a:prstGeom>
          <a:noFill/>
        </p:spPr>
      </p:pic>
    </p:spTree>
    <p:extLst>
      <p:ext uri="{BB962C8B-B14F-4D97-AF65-F5344CB8AC3E}">
        <p14:creationId xmlns:p14="http://schemas.microsoft.com/office/powerpoint/2010/main" val="3092225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Rewards</a:t>
            </a:r>
            <a:endParaRPr lang="en-GB" dirty="0"/>
          </a:p>
        </p:txBody>
      </p:sp>
      <p:sp>
        <p:nvSpPr>
          <p:cNvPr id="3" name="Text Placeholder 2"/>
          <p:cNvSpPr>
            <a:spLocks noGrp="1"/>
          </p:cNvSpPr>
          <p:nvPr>
            <p:ph type="body" idx="1"/>
          </p:nvPr>
        </p:nvSpPr>
        <p:spPr/>
        <p:txBody>
          <a:bodyPr/>
          <a:lstStyle/>
          <a:p>
            <a:pPr>
              <a:buFont typeface="Arial" pitchFamily="34" charset="0"/>
              <a:buChar char="•"/>
            </a:pPr>
            <a:r>
              <a:rPr lang="en-GB" dirty="0">
                <a:solidFill>
                  <a:schemeClr val="tx1"/>
                </a:solidFill>
                <a:latin typeface="+mn-lt"/>
              </a:rPr>
              <a:t>Aspire trophy</a:t>
            </a:r>
          </a:p>
          <a:p>
            <a:pPr>
              <a:buFont typeface="Arial" pitchFamily="34" charset="0"/>
              <a:buChar char="•"/>
            </a:pPr>
            <a:r>
              <a:rPr lang="en-GB" dirty="0">
                <a:solidFill>
                  <a:schemeClr val="tx1"/>
                </a:solidFill>
                <a:latin typeface="+mn-lt"/>
              </a:rPr>
              <a:t>Gold ‘above and beyond’ stickers</a:t>
            </a:r>
          </a:p>
          <a:p>
            <a:pPr>
              <a:buFont typeface="Arial" pitchFamily="34" charset="0"/>
              <a:buChar char="•"/>
            </a:pPr>
            <a:r>
              <a:rPr lang="en-GB" dirty="0">
                <a:solidFill>
                  <a:schemeClr val="tx1"/>
                </a:solidFill>
                <a:latin typeface="+mn-lt"/>
              </a:rPr>
              <a:t>Gold leaves</a:t>
            </a:r>
          </a:p>
          <a:p>
            <a:pPr>
              <a:buFont typeface="Arial" pitchFamily="34" charset="0"/>
              <a:buChar char="•"/>
            </a:pPr>
            <a:r>
              <a:rPr lang="en-GB" dirty="0">
                <a:solidFill>
                  <a:schemeClr val="tx1"/>
                </a:solidFill>
                <a:latin typeface="+mn-lt"/>
              </a:rPr>
              <a:t>House points</a:t>
            </a:r>
          </a:p>
          <a:p>
            <a:endParaRPr lang="en-GB" dirty="0"/>
          </a:p>
        </p:txBody>
      </p:sp>
      <p:pic>
        <p:nvPicPr>
          <p:cNvPr id="4" name="Picture 2" descr="http://clipartsy.com/SVG/Water_Dove_Peace/water_dove_peace_medium_golden_rod.png"/>
          <p:cNvPicPr>
            <a:picLocks noChangeAspect="1" noChangeArrowheads="1"/>
          </p:cNvPicPr>
          <p:nvPr/>
        </p:nvPicPr>
        <p:blipFill>
          <a:blip r:embed="rId2" cstate="print"/>
          <a:srcRect/>
          <a:stretch>
            <a:fillRect/>
          </a:stretch>
        </p:blipFill>
        <p:spPr bwMode="auto">
          <a:xfrm rot="20364192">
            <a:off x="3110890" y="4316183"/>
            <a:ext cx="1597349" cy="1309539"/>
          </a:xfrm>
          <a:prstGeom prst="rect">
            <a:avLst/>
          </a:prstGeom>
          <a:noFill/>
        </p:spPr>
      </p:pic>
    </p:spTree>
    <p:extLst>
      <p:ext uri="{BB962C8B-B14F-4D97-AF65-F5344CB8AC3E}">
        <p14:creationId xmlns:p14="http://schemas.microsoft.com/office/powerpoint/2010/main" val="715909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685800" y="344651"/>
            <a:ext cx="7772400" cy="1470000"/>
          </a:xfrm>
          <a:prstGeom prst="rect">
            <a:avLst/>
          </a:prstGeom>
        </p:spPr>
        <p:txBody>
          <a:bodyPr lIns="91425" tIns="91425" rIns="91425" bIns="91425" anchor="ctr" anchorCtr="0">
            <a:noAutofit/>
          </a:bodyPr>
          <a:lstStyle/>
          <a:p>
            <a:pPr lvl="0">
              <a:spcBef>
                <a:spcPts val="0"/>
              </a:spcBef>
              <a:buNone/>
            </a:pPr>
            <a:r>
              <a:rPr lang="en-GB"/>
              <a:t>House point System</a:t>
            </a:r>
          </a:p>
        </p:txBody>
      </p:sp>
      <p:sp>
        <p:nvSpPr>
          <p:cNvPr id="119" name="Shape 119"/>
          <p:cNvSpPr txBox="1">
            <a:spLocks noGrp="1"/>
          </p:cNvSpPr>
          <p:nvPr>
            <p:ph type="subTitle" idx="1"/>
          </p:nvPr>
        </p:nvSpPr>
        <p:spPr>
          <a:xfrm>
            <a:off x="1371600" y="1412776"/>
            <a:ext cx="6400800" cy="5265174"/>
          </a:xfrm>
          <a:prstGeom prst="rect">
            <a:avLst/>
          </a:prstGeom>
        </p:spPr>
        <p:txBody>
          <a:bodyPr lIns="91425" tIns="91425" rIns="91425" bIns="91425" anchor="t" anchorCtr="0">
            <a:noAutofit/>
          </a:bodyPr>
          <a:lstStyle/>
          <a:p>
            <a:pPr lvl="0" algn="l">
              <a:spcBef>
                <a:spcPts val="0"/>
              </a:spcBef>
              <a:buNone/>
            </a:pPr>
            <a:r>
              <a:rPr lang="en-GB" sz="2800" dirty="0" smtClean="0">
                <a:latin typeface="+mn-lt"/>
              </a:rPr>
              <a:t>Each </a:t>
            </a:r>
            <a:r>
              <a:rPr lang="en-GB" sz="2800" dirty="0">
                <a:latin typeface="+mn-lt"/>
              </a:rPr>
              <a:t>child has been allocated a house to be part of and that will be their house throughout their time at school.</a:t>
            </a:r>
          </a:p>
          <a:p>
            <a:pPr lvl="0" algn="l">
              <a:spcBef>
                <a:spcPts val="0"/>
              </a:spcBef>
              <a:buNone/>
            </a:pPr>
            <a:r>
              <a:rPr lang="en-GB" sz="2800" dirty="0">
                <a:latin typeface="+mn-lt"/>
              </a:rPr>
              <a:t>We will use the house system for rewards and sports day</a:t>
            </a:r>
            <a:r>
              <a:rPr lang="en-GB" sz="2800" dirty="0" smtClean="0">
                <a:latin typeface="+mn-lt"/>
              </a:rPr>
              <a:t>. Children will be awarded points which are added up weekly. Each term the winning house will receive a prize!</a:t>
            </a:r>
            <a:endParaRPr lang="en-GB" sz="2800" dirty="0">
              <a:latin typeface="+mn-lt"/>
            </a:endParaRPr>
          </a:p>
        </p:txBody>
      </p:sp>
      <p:pic>
        <p:nvPicPr>
          <p:cNvPr id="120" name="Shape 120"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21" name="Shape 121"/>
          <p:cNvPicPr preferRelativeResize="0"/>
          <p:nvPr/>
        </p:nvPicPr>
        <p:blipFill>
          <a:blip r:embed="rId4">
            <a:alphaModFix/>
          </a:blip>
          <a:stretch>
            <a:fillRect/>
          </a:stretch>
        </p:blipFill>
        <p:spPr>
          <a:xfrm>
            <a:off x="0" y="6357125"/>
            <a:ext cx="9144000" cy="500874"/>
          </a:xfrm>
          <a:prstGeom prst="rect">
            <a:avLst/>
          </a:prstGeom>
          <a:noFill/>
          <a:ln>
            <a:noFill/>
          </a:ln>
        </p:spPr>
      </p:pic>
      <p:sp>
        <p:nvSpPr>
          <p:cNvPr id="2" name="Rectangle 1"/>
          <p:cNvSpPr/>
          <p:nvPr/>
        </p:nvSpPr>
        <p:spPr>
          <a:xfrm>
            <a:off x="2026568" y="526630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83968" y="5233811"/>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85043" y="5269516"/>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685800" y="404676"/>
            <a:ext cx="7772400" cy="1470000"/>
          </a:xfrm>
          <a:prstGeom prst="rect">
            <a:avLst/>
          </a:prstGeom>
        </p:spPr>
        <p:txBody>
          <a:bodyPr lIns="91425" tIns="91425" rIns="91425" bIns="91425" anchor="ctr" anchorCtr="0">
            <a:noAutofit/>
          </a:bodyPr>
          <a:lstStyle/>
          <a:p>
            <a:pPr lvl="0">
              <a:spcBef>
                <a:spcPts val="0"/>
              </a:spcBef>
              <a:buNone/>
            </a:pPr>
            <a:r>
              <a:rPr lang="en-GB"/>
              <a:t>Our Expectations in Year 1</a:t>
            </a:r>
          </a:p>
        </p:txBody>
      </p:sp>
      <p:sp>
        <p:nvSpPr>
          <p:cNvPr id="128" name="Shape 128"/>
          <p:cNvSpPr txBox="1">
            <a:spLocks noGrp="1"/>
          </p:cNvSpPr>
          <p:nvPr>
            <p:ph type="subTitle" idx="1"/>
          </p:nvPr>
        </p:nvSpPr>
        <p:spPr>
          <a:xfrm>
            <a:off x="1115616" y="1700808"/>
            <a:ext cx="6881884" cy="4331867"/>
          </a:xfrm>
          <a:prstGeom prst="rect">
            <a:avLst/>
          </a:prstGeom>
        </p:spPr>
        <p:txBody>
          <a:bodyPr lIns="91425" tIns="91425" rIns="91425" bIns="91425" anchor="t" anchorCtr="0">
            <a:noAutofit/>
          </a:bodyPr>
          <a:lstStyle/>
          <a:p>
            <a:pPr marL="742950" lvl="0" indent="-514350" algn="l" rtl="0">
              <a:spcBef>
                <a:spcPts val="0"/>
              </a:spcBef>
              <a:buFont typeface="+mj-lt"/>
              <a:buAutoNum type="arabicPeriod"/>
            </a:pPr>
            <a:r>
              <a:rPr lang="en-GB" sz="2400" dirty="0" smtClean="0">
                <a:solidFill>
                  <a:schemeClr val="tx1"/>
                </a:solidFill>
                <a:latin typeface="+mn-lt"/>
              </a:rPr>
              <a:t>Our expected level of attendance is 97%-</a:t>
            </a:r>
          </a:p>
          <a:p>
            <a:pPr marL="742950" lvl="0" indent="-514350" algn="l" rtl="0">
              <a:spcBef>
                <a:spcPts val="0"/>
              </a:spcBef>
              <a:buFont typeface="+mj-lt"/>
              <a:buAutoNum type="arabicPeriod"/>
            </a:pPr>
            <a:r>
              <a:rPr lang="en-GB" sz="2400" dirty="0" smtClean="0">
                <a:solidFill>
                  <a:schemeClr val="tx1"/>
                </a:solidFill>
                <a:latin typeface="+mn-lt"/>
              </a:rPr>
              <a:t>Every child should wear our school uniform-no jewellery or nail varnish, please! </a:t>
            </a:r>
          </a:p>
          <a:p>
            <a:pPr marL="742950" lvl="0" indent="-514350" algn="l" rtl="0">
              <a:spcBef>
                <a:spcPts val="0"/>
              </a:spcBef>
              <a:buFont typeface="+mj-lt"/>
              <a:buAutoNum type="arabicPeriod"/>
            </a:pPr>
            <a:r>
              <a:rPr lang="en-GB" sz="2400" dirty="0" smtClean="0">
                <a:solidFill>
                  <a:schemeClr val="tx1"/>
                </a:solidFill>
                <a:latin typeface="+mn-lt"/>
              </a:rPr>
              <a:t>Come to school prepared-coats in the winter and on rainy days, PE kit, Forest School kit, Book bag with reading book.</a:t>
            </a:r>
          </a:p>
          <a:p>
            <a:pPr marL="228600" lvl="0" algn="l" rtl="0">
              <a:spcBef>
                <a:spcPts val="0"/>
              </a:spcBef>
            </a:pPr>
            <a:r>
              <a:rPr lang="en-GB" sz="2400" dirty="0" smtClean="0">
                <a:solidFill>
                  <a:schemeClr val="tx1"/>
                </a:solidFill>
                <a:latin typeface="+mn-lt"/>
              </a:rPr>
              <a:t>4 .   Listen to your child read every day</a:t>
            </a:r>
          </a:p>
          <a:p>
            <a:pPr marL="228600" lvl="0" algn="l" rtl="0">
              <a:spcBef>
                <a:spcPts val="0"/>
              </a:spcBef>
            </a:pPr>
            <a:r>
              <a:rPr lang="en-GB" sz="2400" dirty="0" smtClean="0">
                <a:solidFill>
                  <a:schemeClr val="tx1"/>
                </a:solidFill>
                <a:latin typeface="+mn-lt"/>
              </a:rPr>
              <a:t>5.   Children in school on time. Drop off and pick up from the class room door</a:t>
            </a:r>
            <a:endParaRPr lang="en-GB" sz="2400" dirty="0">
              <a:solidFill>
                <a:schemeClr val="tx1"/>
              </a:solidFill>
              <a:latin typeface="+mn-lt"/>
            </a:endParaRPr>
          </a:p>
        </p:txBody>
      </p:sp>
      <p:pic>
        <p:nvPicPr>
          <p:cNvPr id="129" name="Shape 129"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30" name="Shape 130"/>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775825" y="374676"/>
            <a:ext cx="7772400" cy="1470000"/>
          </a:xfrm>
          <a:prstGeom prst="rect">
            <a:avLst/>
          </a:prstGeom>
        </p:spPr>
        <p:txBody>
          <a:bodyPr lIns="91425" tIns="91425" rIns="91425" bIns="91425" anchor="ctr" anchorCtr="0">
            <a:noAutofit/>
          </a:bodyPr>
          <a:lstStyle/>
          <a:p>
            <a:pPr lvl="0">
              <a:spcBef>
                <a:spcPts val="0"/>
              </a:spcBef>
              <a:buNone/>
            </a:pPr>
            <a:r>
              <a:rPr lang="en-GB"/>
              <a:t>How to communicate with us</a:t>
            </a:r>
          </a:p>
        </p:txBody>
      </p:sp>
      <p:sp>
        <p:nvSpPr>
          <p:cNvPr id="137" name="Shape 137"/>
          <p:cNvSpPr txBox="1">
            <a:spLocks noGrp="1"/>
          </p:cNvSpPr>
          <p:nvPr>
            <p:ph type="subTitle" idx="1"/>
          </p:nvPr>
        </p:nvSpPr>
        <p:spPr>
          <a:xfrm>
            <a:off x="775825" y="1556792"/>
            <a:ext cx="7772400" cy="4956108"/>
          </a:xfrm>
          <a:prstGeom prst="rect">
            <a:avLst/>
          </a:prstGeom>
        </p:spPr>
        <p:txBody>
          <a:bodyPr lIns="91425" tIns="91425" rIns="91425" bIns="91425" anchor="t" anchorCtr="0">
            <a:noAutofit/>
          </a:bodyPr>
          <a:lstStyle/>
          <a:p>
            <a:pPr marL="457200" lvl="0" indent="-228600" algn="l" rtl="0">
              <a:spcBef>
                <a:spcPts val="0"/>
              </a:spcBef>
              <a:buChar char="●"/>
            </a:pPr>
            <a:r>
              <a:rPr lang="en-GB" dirty="0" smtClean="0"/>
              <a:t>School Gateway-ensure </a:t>
            </a:r>
            <a:r>
              <a:rPr lang="en-GB" dirty="0"/>
              <a:t>you are registered, the office can help you with this.</a:t>
            </a:r>
          </a:p>
          <a:p>
            <a:pPr marL="457200" lvl="0" indent="-228600" algn="l" rtl="0">
              <a:spcBef>
                <a:spcPts val="0"/>
              </a:spcBef>
              <a:buChar char="●"/>
            </a:pPr>
            <a:r>
              <a:rPr lang="en-GB" dirty="0"/>
              <a:t>Home reading journal- any messages will be picked up </a:t>
            </a:r>
            <a:r>
              <a:rPr lang="en-GB" dirty="0" smtClean="0"/>
              <a:t>daily. </a:t>
            </a:r>
            <a:r>
              <a:rPr lang="en-GB" dirty="0"/>
              <a:t>However…</a:t>
            </a:r>
          </a:p>
          <a:p>
            <a:pPr marL="457200" lvl="0" indent="-228600" algn="l" rtl="0">
              <a:spcBef>
                <a:spcPts val="0"/>
              </a:spcBef>
              <a:buChar char="●"/>
            </a:pPr>
            <a:r>
              <a:rPr lang="en-GB" dirty="0"/>
              <a:t>If you need to speak to us more urgently please make an appointment at the office.</a:t>
            </a:r>
          </a:p>
          <a:p>
            <a:pPr marL="457200" lvl="0" indent="-228600" algn="l" rtl="0">
              <a:spcBef>
                <a:spcPts val="0"/>
              </a:spcBef>
              <a:buChar char="●"/>
            </a:pPr>
            <a:r>
              <a:rPr lang="en-GB" dirty="0"/>
              <a:t>You can keep up to date with us </a:t>
            </a:r>
            <a:r>
              <a:rPr lang="en-GB" dirty="0" smtClean="0"/>
              <a:t>school website</a:t>
            </a:r>
            <a:endParaRPr lang="en-GB" dirty="0"/>
          </a:p>
        </p:txBody>
      </p:sp>
      <p:pic>
        <p:nvPicPr>
          <p:cNvPr id="138" name="Shape 138"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39" name="Shape 139"/>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1252</Words>
  <Application>Microsoft Office PowerPoint</Application>
  <PresentationFormat>On-screen Show (4:3)</PresentationFormat>
  <Paragraphs>155</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The Year 1 Team</vt:lpstr>
      <vt:lpstr>Our ROOTS and Values</vt:lpstr>
      <vt:lpstr>Our Roots </vt:lpstr>
      <vt:lpstr>Red and Yellow leaves</vt:lpstr>
      <vt:lpstr>Rewards</vt:lpstr>
      <vt:lpstr>House point System</vt:lpstr>
      <vt:lpstr>Our Expectations in Year 1</vt:lpstr>
      <vt:lpstr>How to communicate with us</vt:lpstr>
      <vt:lpstr>Pupil Premium</vt:lpstr>
      <vt:lpstr>What to do if you think your child is being bullied</vt:lpstr>
      <vt:lpstr>PowerPoint Presentation</vt:lpstr>
      <vt:lpstr>Protective Hands –Keeping your child safe !</vt:lpstr>
      <vt:lpstr>Safeguarding</vt:lpstr>
      <vt:lpstr>Our school uniform </vt:lpstr>
      <vt:lpstr>PE Kit</vt:lpstr>
      <vt:lpstr>Forest Schools </vt:lpstr>
      <vt:lpstr>How year 1 works</vt:lpstr>
      <vt:lpstr>End of Year 1 expectations Reading</vt:lpstr>
      <vt:lpstr>Writing</vt:lpstr>
      <vt:lpstr>Maths </vt:lpstr>
      <vt:lpstr>Projects for the Year</vt:lpstr>
      <vt:lpstr>Trips and Visitors</vt:lpstr>
      <vt:lpstr>Home Learning</vt:lpstr>
      <vt:lpstr>Keeping you informed of your child’s progress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Dixon</dc:creator>
  <cp:lastModifiedBy>Sam Shipton</cp:lastModifiedBy>
  <cp:revision>22</cp:revision>
  <dcterms:modified xsi:type="dcterms:W3CDTF">2019-10-03T15:24:21Z</dcterms:modified>
</cp:coreProperties>
</file>