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3" r:id="rId4"/>
    <p:sldId id="264" r:id="rId5"/>
    <p:sldId id="260" r:id="rId6"/>
    <p:sldId id="262" r:id="rId7"/>
    <p:sldId id="261" r:id="rId8"/>
    <p:sldId id="25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E8FDB-CFDA-4605-8E8A-F3460D082E3E}" type="datetimeFigureOut">
              <a:rPr lang="en-GB" smtClean="0"/>
              <a:pPr/>
              <a:t>28/11/2022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4C2A4C-39E1-4A6B-83D5-164E8E230EA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5A895B3-8C0E-45F9-B3C1-B1CC128AE2F5}" type="datetimeFigureOut">
              <a:rPr lang="en-GB" smtClean="0"/>
              <a:pPr/>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BE4F6-A84F-4BDE-B941-8CDC9CEDA42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A895B3-8C0E-45F9-B3C1-B1CC128AE2F5}" type="datetimeFigureOut">
              <a:rPr lang="en-GB" smtClean="0"/>
              <a:pPr/>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BE4F6-A84F-4BDE-B941-8CDC9CEDA42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A895B3-8C0E-45F9-B3C1-B1CC128AE2F5}" type="datetimeFigureOut">
              <a:rPr lang="en-GB" smtClean="0"/>
              <a:pPr/>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BE4F6-A84F-4BDE-B941-8CDC9CEDA42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5A895B3-8C0E-45F9-B3C1-B1CC128AE2F5}" type="datetimeFigureOut">
              <a:rPr lang="en-GB" smtClean="0"/>
              <a:pPr/>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BE4F6-A84F-4BDE-B941-8CDC9CEDA42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895B3-8C0E-45F9-B3C1-B1CC128AE2F5}" type="datetimeFigureOut">
              <a:rPr lang="en-GB" smtClean="0"/>
              <a:pPr/>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BE4F6-A84F-4BDE-B941-8CDC9CEDA42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5A895B3-8C0E-45F9-B3C1-B1CC128AE2F5}" type="datetimeFigureOut">
              <a:rPr lang="en-GB" smtClean="0"/>
              <a:pPr/>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BE4F6-A84F-4BDE-B941-8CDC9CEDA42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5A895B3-8C0E-45F9-B3C1-B1CC128AE2F5}" type="datetimeFigureOut">
              <a:rPr lang="en-GB" smtClean="0"/>
              <a:pPr/>
              <a:t>28/11/2022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5BE4F6-A84F-4BDE-B941-8CDC9CEDA42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5A895B3-8C0E-45F9-B3C1-B1CC128AE2F5}" type="datetimeFigureOut">
              <a:rPr lang="en-GB" smtClean="0"/>
              <a:pPr/>
              <a:t>28/11/2022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5BE4F6-A84F-4BDE-B941-8CDC9CEDA42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895B3-8C0E-45F9-B3C1-B1CC128AE2F5}" type="datetimeFigureOut">
              <a:rPr lang="en-GB" smtClean="0"/>
              <a:pPr/>
              <a:t>28/11/2022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5BE4F6-A84F-4BDE-B941-8CDC9CEDA42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895B3-8C0E-45F9-B3C1-B1CC128AE2F5}" type="datetimeFigureOut">
              <a:rPr lang="en-GB" smtClean="0"/>
              <a:pPr/>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BE4F6-A84F-4BDE-B941-8CDC9CEDA42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A895B3-8C0E-45F9-B3C1-B1CC128AE2F5}" type="datetimeFigureOut">
              <a:rPr lang="en-GB" smtClean="0"/>
              <a:pPr/>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BE4F6-A84F-4BDE-B941-8CDC9CEDA42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895B3-8C0E-45F9-B3C1-B1CC128AE2F5}" type="datetimeFigureOut">
              <a:rPr lang="en-GB" smtClean="0"/>
              <a:pPr/>
              <a:t>28/11/2022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BE4F6-A84F-4BDE-B941-8CDC9CEDA42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1">
                    <a:lumMod val="75000"/>
                  </a:schemeClr>
                </a:solidFill>
                <a:latin typeface="Arial" pitchFamily="34" charset="0"/>
                <a:cs typeface="Arial" pitchFamily="34" charset="0"/>
              </a:rPr>
              <a:t>Year 4 MTC meeting</a:t>
            </a:r>
          </a:p>
        </p:txBody>
      </p:sp>
      <p:sp>
        <p:nvSpPr>
          <p:cNvPr id="3" name="Subtitle 2"/>
          <p:cNvSpPr>
            <a:spLocks noGrp="1"/>
          </p:cNvSpPr>
          <p:nvPr>
            <p:ph type="subTitle" idx="1"/>
          </p:nvPr>
        </p:nvSpPr>
        <p:spPr/>
        <p:txBody>
          <a:bodyPr/>
          <a:lstStyle/>
          <a:p>
            <a:r>
              <a:rPr lang="en-GB" dirty="0">
                <a:latin typeface="Arial" pitchFamily="34" charset="0"/>
                <a:cs typeface="Arial" pitchFamily="34" charset="0"/>
              </a:rPr>
              <a:t>29</a:t>
            </a:r>
            <a:r>
              <a:rPr lang="en-GB" baseline="30000" dirty="0">
                <a:latin typeface="Arial" pitchFamily="34" charset="0"/>
                <a:cs typeface="Arial" pitchFamily="34" charset="0"/>
              </a:rPr>
              <a:t>th</a:t>
            </a:r>
            <a:r>
              <a:rPr lang="en-GB" dirty="0">
                <a:latin typeface="Arial" pitchFamily="34" charset="0"/>
                <a:cs typeface="Arial" pitchFamily="34" charset="0"/>
              </a:rPr>
              <a:t> November 2022</a:t>
            </a:r>
          </a:p>
        </p:txBody>
      </p:sp>
      <p:pic>
        <p:nvPicPr>
          <p:cNvPr id="4" name="Picture 3" descr="logo 2.jpg"/>
          <p:cNvPicPr>
            <a:picLocks noChangeAspect="1"/>
          </p:cNvPicPr>
          <p:nvPr/>
        </p:nvPicPr>
        <p:blipFill>
          <a:blip r:embed="rId2" cstate="print"/>
          <a:stretch>
            <a:fillRect/>
          </a:stretch>
        </p:blipFill>
        <p:spPr>
          <a:xfrm>
            <a:off x="7382026" y="94320"/>
            <a:ext cx="1545950" cy="526368"/>
          </a:xfrm>
          <a:prstGeom prst="rect">
            <a:avLst/>
          </a:prstGeom>
        </p:spPr>
      </p:pic>
      <p:sp>
        <p:nvSpPr>
          <p:cNvPr id="5" name="TextBox 4"/>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75000"/>
                  </a:schemeClr>
                </a:solidFill>
                <a:latin typeface="Arial" pitchFamily="34" charset="0"/>
                <a:cs typeface="Arial" pitchFamily="34" charset="0"/>
              </a:rPr>
              <a:t>What is the MTC?</a:t>
            </a:r>
          </a:p>
        </p:txBody>
      </p:sp>
      <p:sp>
        <p:nvSpPr>
          <p:cNvPr id="3" name="Content Placeholder 2"/>
          <p:cNvSpPr>
            <a:spLocks noGrp="1"/>
          </p:cNvSpPr>
          <p:nvPr>
            <p:ph idx="1"/>
          </p:nvPr>
        </p:nvSpPr>
        <p:spPr>
          <a:xfrm>
            <a:off x="457200" y="1600200"/>
            <a:ext cx="8686800" cy="4525963"/>
          </a:xfrm>
        </p:spPr>
        <p:txBody>
          <a:bodyPr>
            <a:normAutofit lnSpcReduction="10000"/>
          </a:bodyPr>
          <a:lstStyle/>
          <a:p>
            <a:pPr>
              <a:buNone/>
            </a:pPr>
            <a:r>
              <a:rPr lang="en-GB" dirty="0">
                <a:latin typeface="Arial" pitchFamily="34" charset="0"/>
                <a:cs typeface="Arial" pitchFamily="34" charset="0"/>
              </a:rPr>
              <a:t>  The MTC is the Multiplication Tables Check and is used to see whether your child can fluently recall their times tables up to 12 x 12. It takes place at the start of June over a 3 week period.</a:t>
            </a:r>
          </a:p>
          <a:p>
            <a:pPr>
              <a:buNone/>
            </a:pPr>
            <a:r>
              <a:rPr lang="en-GB" dirty="0">
                <a:latin typeface="Arial" pitchFamily="34" charset="0"/>
                <a:cs typeface="Arial" pitchFamily="34" charset="0"/>
              </a:rPr>
              <a:t>   It is an on screen check with 25 questions and 3 practice question. Each question has a time limit of 6 seconds, so the overall check should take no longer than 5 minutes.</a:t>
            </a:r>
          </a:p>
        </p:txBody>
      </p:sp>
      <p:pic>
        <p:nvPicPr>
          <p:cNvPr id="4" name="Picture 3" descr="logo 2.jpg"/>
          <p:cNvPicPr>
            <a:picLocks noChangeAspect="1"/>
          </p:cNvPicPr>
          <p:nvPr/>
        </p:nvPicPr>
        <p:blipFill>
          <a:blip r:embed="rId2" cstate="print"/>
          <a:stretch>
            <a:fillRect/>
          </a:stretch>
        </p:blipFill>
        <p:spPr>
          <a:xfrm>
            <a:off x="7382026" y="94320"/>
            <a:ext cx="1545950" cy="526368"/>
          </a:xfrm>
          <a:prstGeom prst="rect">
            <a:avLst/>
          </a:prstGeom>
        </p:spPr>
      </p:pic>
      <p:sp>
        <p:nvSpPr>
          <p:cNvPr id="5" name="TextBox 4"/>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accent1">
                    <a:lumMod val="75000"/>
                  </a:schemeClr>
                </a:solidFill>
                <a:latin typeface="Arial" pitchFamily="34" charset="0"/>
                <a:cs typeface="Arial" pitchFamily="34" charset="0"/>
              </a:rPr>
              <a:t>What is the purpose of the MTC?</a:t>
            </a:r>
          </a:p>
        </p:txBody>
      </p:sp>
      <p:sp>
        <p:nvSpPr>
          <p:cNvPr id="3" name="Content Placeholder 2"/>
          <p:cNvSpPr>
            <a:spLocks noGrp="1"/>
          </p:cNvSpPr>
          <p:nvPr>
            <p:ph idx="1"/>
          </p:nvPr>
        </p:nvSpPr>
        <p:spPr/>
        <p:txBody>
          <a:bodyPr>
            <a:normAutofit fontScale="92500" lnSpcReduction="20000"/>
          </a:bodyPr>
          <a:lstStyle/>
          <a:p>
            <a:pPr>
              <a:buNone/>
            </a:pPr>
            <a:r>
              <a:rPr lang="en-GB" dirty="0">
                <a:latin typeface="Arial" pitchFamily="34" charset="0"/>
                <a:cs typeface="Arial" pitchFamily="34" charset="0"/>
              </a:rPr>
              <a:t>   Its purpose is to </a:t>
            </a:r>
            <a:r>
              <a:rPr lang="en-GB" dirty="0" smtClean="0">
                <a:latin typeface="Arial" pitchFamily="34" charset="0"/>
                <a:cs typeface="Arial" pitchFamily="34" charset="0"/>
              </a:rPr>
              <a:t>ensure that all children are fluent in their times tables before they start year 5. This is because in year 5 they will be required to use their times tables regularly to solve more complex problems such as:</a:t>
            </a:r>
          </a:p>
          <a:p>
            <a:r>
              <a:rPr lang="en-GB" dirty="0" smtClean="0">
                <a:latin typeface="Arial" pitchFamily="34" charset="0"/>
                <a:cs typeface="Arial" pitchFamily="34" charset="0"/>
              </a:rPr>
              <a:t>Equivalent fractions</a:t>
            </a:r>
          </a:p>
          <a:p>
            <a:r>
              <a:rPr lang="en-GB" dirty="0" smtClean="0">
                <a:latin typeface="Arial" pitchFamily="34" charset="0"/>
                <a:cs typeface="Arial" pitchFamily="34" charset="0"/>
              </a:rPr>
              <a:t>Long multiplication</a:t>
            </a:r>
          </a:p>
          <a:p>
            <a:r>
              <a:rPr lang="en-GB" dirty="0" smtClean="0">
                <a:latin typeface="Arial" pitchFamily="34" charset="0"/>
                <a:cs typeface="Arial" pitchFamily="34" charset="0"/>
              </a:rPr>
              <a:t>Decimal calculations</a:t>
            </a:r>
            <a:endParaRPr lang="en-GB" dirty="0">
              <a:latin typeface="Arial" pitchFamily="34" charset="0"/>
              <a:cs typeface="Arial" pitchFamily="34" charset="0"/>
            </a:endParaRPr>
          </a:p>
          <a:p>
            <a:pPr>
              <a:buNone/>
            </a:pPr>
            <a:r>
              <a:rPr lang="en-GB" dirty="0">
                <a:latin typeface="Arial" pitchFamily="34" charset="0"/>
                <a:cs typeface="Arial" pitchFamily="34" charset="0"/>
              </a:rPr>
              <a:t>   In the National Curriculum, children are expected to know their times tables but until </a:t>
            </a:r>
            <a:r>
              <a:rPr lang="en-GB" dirty="0" smtClean="0">
                <a:latin typeface="Arial" pitchFamily="34" charset="0"/>
                <a:cs typeface="Arial" pitchFamily="34" charset="0"/>
              </a:rPr>
              <a:t>2021, there was no formal testing in this.</a:t>
            </a:r>
            <a:endParaRPr lang="en-GB" dirty="0">
              <a:latin typeface="Arial" pitchFamily="34" charset="0"/>
              <a:cs typeface="Arial" pitchFamily="34" charset="0"/>
            </a:endParaRPr>
          </a:p>
        </p:txBody>
      </p:sp>
      <p:pic>
        <p:nvPicPr>
          <p:cNvPr id="4" name="Picture 3" descr="logo 2.jpg"/>
          <p:cNvPicPr>
            <a:picLocks noChangeAspect="1"/>
          </p:cNvPicPr>
          <p:nvPr/>
        </p:nvPicPr>
        <p:blipFill>
          <a:blip r:embed="rId2" cstate="print"/>
          <a:stretch>
            <a:fillRect/>
          </a:stretch>
        </p:blipFill>
        <p:spPr>
          <a:xfrm>
            <a:off x="7382026" y="94320"/>
            <a:ext cx="1545950" cy="526368"/>
          </a:xfrm>
          <a:prstGeom prst="rect">
            <a:avLst/>
          </a:prstGeom>
        </p:spPr>
      </p:pic>
      <p:sp>
        <p:nvSpPr>
          <p:cNvPr id="5" name="TextBox 4"/>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spTree>
    <p:extLst>
      <p:ext uri="{BB962C8B-B14F-4D97-AF65-F5344CB8AC3E}">
        <p14:creationId xmlns:p14="http://schemas.microsoft.com/office/powerpoint/2010/main" xmlns="" val="165735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75000"/>
                  </a:schemeClr>
                </a:solidFill>
                <a:latin typeface="Arial" pitchFamily="34" charset="0"/>
                <a:cs typeface="Arial" pitchFamily="34" charset="0"/>
              </a:rPr>
              <a:t>Cognitive Load</a:t>
            </a:r>
          </a:p>
        </p:txBody>
      </p:sp>
      <p:sp>
        <p:nvSpPr>
          <p:cNvPr id="3" name="Content Placeholder 2"/>
          <p:cNvSpPr>
            <a:spLocks noGrp="1"/>
          </p:cNvSpPr>
          <p:nvPr>
            <p:ph idx="1"/>
          </p:nvPr>
        </p:nvSpPr>
        <p:spPr/>
        <p:txBody>
          <a:bodyPr>
            <a:normAutofit/>
          </a:bodyPr>
          <a:lstStyle/>
          <a:p>
            <a:pPr>
              <a:buNone/>
            </a:pPr>
            <a:r>
              <a:rPr lang="en-GB" dirty="0" smtClean="0">
                <a:latin typeface="Arial" pitchFamily="34" charset="0"/>
                <a:cs typeface="Arial" pitchFamily="34" charset="0"/>
              </a:rPr>
              <a:t>Children who know their times tables fluently are better able to solve more complex problems such as word problems.</a:t>
            </a:r>
          </a:p>
          <a:p>
            <a:pPr>
              <a:buNone/>
            </a:pPr>
            <a:r>
              <a:rPr lang="en-GB" dirty="0" smtClean="0">
                <a:latin typeface="Arial" pitchFamily="34" charset="0"/>
                <a:cs typeface="Arial" pitchFamily="34" charset="0"/>
              </a:rPr>
              <a:t>This is because the </a:t>
            </a:r>
            <a:r>
              <a:rPr lang="en-GB" u="sng" dirty="0" smtClean="0">
                <a:latin typeface="Arial" pitchFamily="34" charset="0"/>
                <a:cs typeface="Arial" pitchFamily="34" charset="0"/>
              </a:rPr>
              <a:t>cognitive load</a:t>
            </a:r>
            <a:r>
              <a:rPr lang="en-GB" dirty="0" smtClean="0">
                <a:latin typeface="Arial" pitchFamily="34" charset="0"/>
                <a:cs typeface="Arial" pitchFamily="34" charset="0"/>
              </a:rPr>
              <a:t> is lower, as they are not relying on their </a:t>
            </a:r>
            <a:r>
              <a:rPr lang="en-GB" u="sng" dirty="0" smtClean="0">
                <a:latin typeface="Arial" pitchFamily="34" charset="0"/>
                <a:cs typeface="Arial" pitchFamily="34" charset="0"/>
              </a:rPr>
              <a:t>working memory</a:t>
            </a:r>
            <a:r>
              <a:rPr lang="en-GB" dirty="0" smtClean="0">
                <a:latin typeface="Arial" pitchFamily="34" charset="0"/>
                <a:cs typeface="Arial" pitchFamily="34" charset="0"/>
              </a:rPr>
              <a:t> to work out times tables as well as working out what else the question is asking them to do.</a:t>
            </a:r>
            <a:endParaRPr lang="en-GB" dirty="0">
              <a:latin typeface="Arial" pitchFamily="34" charset="0"/>
              <a:cs typeface="Arial" pitchFamily="34" charset="0"/>
            </a:endParaRPr>
          </a:p>
        </p:txBody>
      </p:sp>
      <p:pic>
        <p:nvPicPr>
          <p:cNvPr id="4" name="Picture 3" descr="logo 2.jpg"/>
          <p:cNvPicPr>
            <a:picLocks noChangeAspect="1"/>
          </p:cNvPicPr>
          <p:nvPr/>
        </p:nvPicPr>
        <p:blipFill>
          <a:blip r:embed="rId2" cstate="print"/>
          <a:stretch>
            <a:fillRect/>
          </a:stretch>
        </p:blipFill>
        <p:spPr>
          <a:xfrm>
            <a:off x="7382026" y="94320"/>
            <a:ext cx="1545950" cy="526368"/>
          </a:xfrm>
          <a:prstGeom prst="rect">
            <a:avLst/>
          </a:prstGeom>
        </p:spPr>
      </p:pic>
      <p:sp>
        <p:nvSpPr>
          <p:cNvPr id="5" name="TextBox 4"/>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spTree>
    <p:extLst>
      <p:ext uri="{BB962C8B-B14F-4D97-AF65-F5344CB8AC3E}">
        <p14:creationId xmlns:p14="http://schemas.microsoft.com/office/powerpoint/2010/main" xmlns="" val="416320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24826" cy="1143000"/>
          </a:xfrm>
        </p:spPr>
        <p:txBody>
          <a:bodyPr>
            <a:noAutofit/>
          </a:bodyPr>
          <a:lstStyle/>
          <a:p>
            <a:r>
              <a:rPr lang="en-GB" sz="3600" dirty="0">
                <a:solidFill>
                  <a:schemeClr val="accent1"/>
                </a:solidFill>
                <a:latin typeface="Arial" panose="020B0604020202020204" pitchFamily="34" charset="0"/>
                <a:cs typeface="Arial" panose="020B0604020202020204" pitchFamily="34" charset="0"/>
              </a:rPr>
              <a:t>Do I need to do anything to prepare my child?</a:t>
            </a:r>
          </a:p>
        </p:txBody>
      </p:sp>
      <p:sp>
        <p:nvSpPr>
          <p:cNvPr id="3" name="Content Placeholder 2"/>
          <p:cNvSpPr>
            <a:spLocks noGrp="1"/>
          </p:cNvSpPr>
          <p:nvPr>
            <p:ph idx="1"/>
          </p:nvPr>
        </p:nvSpPr>
        <p:spPr>
          <a:xfrm>
            <a:off x="-195188" y="1414586"/>
            <a:ext cx="9339187" cy="4525963"/>
          </a:xfrm>
        </p:spPr>
        <p:txBody>
          <a:bodyPr>
            <a:normAutofit/>
          </a:bodyPr>
          <a:lstStyle/>
          <a:p>
            <a:pPr>
              <a:buNone/>
            </a:pPr>
            <a:r>
              <a:rPr lang="en-GB" dirty="0"/>
              <a:t>    We are asking children to practice each day on Times Tables Rock Stars. There is a mode on the site called Soundcheck; this mode is a replica of the MTC that your child will be sitting in June. Each week, maths fluency facts are sent home which are also to help prepare for the MTC. Please practice them with your child.</a:t>
            </a:r>
          </a:p>
          <a:p>
            <a:pPr>
              <a:buNone/>
            </a:pPr>
            <a:endParaRPr lang="en-GB" dirty="0">
              <a:latin typeface="Arial" pitchFamily="34" charset="0"/>
              <a:cs typeface="Arial" pitchFamily="34" charset="0"/>
            </a:endParaRPr>
          </a:p>
        </p:txBody>
      </p:sp>
      <p:pic>
        <p:nvPicPr>
          <p:cNvPr id="4" name="Picture 3" descr="logo 2.jpg"/>
          <p:cNvPicPr>
            <a:picLocks noChangeAspect="1"/>
          </p:cNvPicPr>
          <p:nvPr/>
        </p:nvPicPr>
        <p:blipFill>
          <a:blip r:embed="rId2" cstate="print"/>
          <a:stretch>
            <a:fillRect/>
          </a:stretch>
        </p:blipFill>
        <p:spPr>
          <a:xfrm>
            <a:off x="7382026" y="94320"/>
            <a:ext cx="1545950" cy="526368"/>
          </a:xfrm>
          <a:prstGeom prst="rect">
            <a:avLst/>
          </a:prstGeom>
        </p:spPr>
      </p:pic>
      <p:sp>
        <p:nvSpPr>
          <p:cNvPr id="5" name="TextBox 4"/>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pic>
        <p:nvPicPr>
          <p:cNvPr id="6" name="Picture 5">
            <a:extLst>
              <a:ext uri="{FF2B5EF4-FFF2-40B4-BE49-F238E27FC236}">
                <a16:creationId xmlns:a16="http://schemas.microsoft.com/office/drawing/2014/main" xmlns="" id="{EAD8E9FC-7EA0-4F70-933F-B8CC401DFA34}"/>
              </a:ext>
            </a:extLst>
          </p:cNvPr>
          <p:cNvPicPr>
            <a:picLocks noChangeAspect="1"/>
          </p:cNvPicPr>
          <p:nvPr/>
        </p:nvPicPr>
        <p:blipFill>
          <a:blip r:embed="rId3" cstate="print"/>
          <a:stretch>
            <a:fillRect/>
          </a:stretch>
        </p:blipFill>
        <p:spPr>
          <a:xfrm>
            <a:off x="3516170" y="4480953"/>
            <a:ext cx="2436133" cy="1980394"/>
          </a:xfrm>
          <a:prstGeom prst="rect">
            <a:avLst/>
          </a:prstGeom>
        </p:spPr>
      </p:pic>
      <p:pic>
        <p:nvPicPr>
          <p:cNvPr id="7" name="Picture 6">
            <a:extLst>
              <a:ext uri="{FF2B5EF4-FFF2-40B4-BE49-F238E27FC236}">
                <a16:creationId xmlns:a16="http://schemas.microsoft.com/office/drawing/2014/main" xmlns="" id="{047738E4-10A9-4035-9DE7-2CFB09AFCE37}"/>
              </a:ext>
            </a:extLst>
          </p:cNvPr>
          <p:cNvPicPr>
            <a:picLocks noChangeAspect="1"/>
          </p:cNvPicPr>
          <p:nvPr/>
        </p:nvPicPr>
        <p:blipFill rotWithShape="1">
          <a:blip r:embed="rId4" cstate="print"/>
          <a:srcRect l="27174" t="20469" r="27283" b="9911"/>
          <a:stretch/>
        </p:blipFill>
        <p:spPr>
          <a:xfrm>
            <a:off x="5940152" y="4480953"/>
            <a:ext cx="2304258" cy="19803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75000"/>
                  </a:schemeClr>
                </a:solidFill>
                <a:latin typeface="Arial" pitchFamily="34" charset="0"/>
                <a:cs typeface="Arial" pitchFamily="34" charset="0"/>
              </a:rPr>
              <a:t>How will the results be used?</a:t>
            </a:r>
          </a:p>
        </p:txBody>
      </p:sp>
      <p:sp>
        <p:nvSpPr>
          <p:cNvPr id="3" name="Content Placeholder 2"/>
          <p:cNvSpPr>
            <a:spLocks noGrp="1"/>
          </p:cNvSpPr>
          <p:nvPr>
            <p:ph idx="1"/>
          </p:nvPr>
        </p:nvSpPr>
        <p:spPr/>
        <p:txBody>
          <a:bodyPr>
            <a:normAutofit/>
          </a:bodyPr>
          <a:lstStyle/>
          <a:p>
            <a:pPr marL="0" indent="0">
              <a:buNone/>
            </a:pPr>
            <a:r>
              <a:rPr lang="en-GB" dirty="0"/>
              <a:t>The results will be given to the school after the testing period in June. They will then be shared with children and parents after this time.</a:t>
            </a:r>
          </a:p>
          <a:p>
            <a:pPr marL="0" indent="0">
              <a:buNone/>
            </a:pPr>
            <a:r>
              <a:rPr lang="en-GB" dirty="0"/>
              <a:t>The results will be used to show where children need more support and help inform future planning.</a:t>
            </a:r>
          </a:p>
          <a:p>
            <a:pPr>
              <a:buNone/>
            </a:pPr>
            <a:endParaRPr lang="en-GB" dirty="0">
              <a:latin typeface="Arial" pitchFamily="34" charset="0"/>
              <a:cs typeface="Arial" pitchFamily="34" charset="0"/>
            </a:endParaRPr>
          </a:p>
        </p:txBody>
      </p:sp>
      <p:pic>
        <p:nvPicPr>
          <p:cNvPr id="4" name="Picture 3" descr="logo 2.jpg"/>
          <p:cNvPicPr>
            <a:picLocks noChangeAspect="1"/>
          </p:cNvPicPr>
          <p:nvPr/>
        </p:nvPicPr>
        <p:blipFill>
          <a:blip r:embed="rId2" cstate="print"/>
          <a:stretch>
            <a:fillRect/>
          </a:stretch>
        </p:blipFill>
        <p:spPr>
          <a:xfrm>
            <a:off x="7382026" y="94320"/>
            <a:ext cx="1545950" cy="526368"/>
          </a:xfrm>
          <a:prstGeom prst="rect">
            <a:avLst/>
          </a:prstGeom>
        </p:spPr>
      </p:pic>
      <p:sp>
        <p:nvSpPr>
          <p:cNvPr id="5" name="TextBox 4"/>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spTree>
    <p:extLst>
      <p:ext uri="{BB962C8B-B14F-4D97-AF65-F5344CB8AC3E}">
        <p14:creationId xmlns:p14="http://schemas.microsoft.com/office/powerpoint/2010/main" xmlns="" val="99892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solidFill>
                  <a:schemeClr val="accent1">
                    <a:lumMod val="75000"/>
                  </a:schemeClr>
                </a:solidFill>
                <a:latin typeface="Arial" pitchFamily="34" charset="0"/>
                <a:cs typeface="Arial" pitchFamily="34" charset="0"/>
              </a:rPr>
              <a:t>What if my child cannot access the check?</a:t>
            </a:r>
          </a:p>
        </p:txBody>
      </p:sp>
      <p:sp>
        <p:nvSpPr>
          <p:cNvPr id="3" name="Content Placeholder 2"/>
          <p:cNvSpPr>
            <a:spLocks noGrp="1"/>
          </p:cNvSpPr>
          <p:nvPr>
            <p:ph idx="1"/>
          </p:nvPr>
        </p:nvSpPr>
        <p:spPr>
          <a:xfrm>
            <a:off x="457200" y="1600200"/>
            <a:ext cx="8229600" cy="4781128"/>
          </a:xfrm>
        </p:spPr>
        <p:txBody>
          <a:bodyPr>
            <a:normAutofit/>
          </a:bodyPr>
          <a:lstStyle/>
          <a:p>
            <a:pPr marL="0" indent="0">
              <a:buNone/>
            </a:pPr>
            <a:r>
              <a:rPr lang="en-GB" dirty="0"/>
              <a:t>There are several access arrangements that are available for the check and can be used to support pupils with their needs. These arrangements will be put in place during practice checks before the test in June.</a:t>
            </a:r>
          </a:p>
          <a:p>
            <a:pPr marL="0" indent="0">
              <a:buNone/>
            </a:pPr>
            <a:r>
              <a:rPr lang="en-GB" dirty="0"/>
              <a:t>The check has been designed to be as inclusive and accessible as possible. However, there still may be circumstances where it will not be appropriate for a pupil to take the check.</a:t>
            </a:r>
          </a:p>
          <a:p>
            <a:pPr>
              <a:buNone/>
            </a:pPr>
            <a:endParaRPr lang="en-GB" dirty="0">
              <a:latin typeface="Arial" pitchFamily="34" charset="0"/>
              <a:cs typeface="Arial" pitchFamily="34" charset="0"/>
            </a:endParaRPr>
          </a:p>
        </p:txBody>
      </p:sp>
      <p:pic>
        <p:nvPicPr>
          <p:cNvPr id="4" name="Picture 3" descr="logo 2.jpg"/>
          <p:cNvPicPr>
            <a:picLocks noChangeAspect="1"/>
          </p:cNvPicPr>
          <p:nvPr/>
        </p:nvPicPr>
        <p:blipFill>
          <a:blip r:embed="rId2" cstate="print"/>
          <a:stretch>
            <a:fillRect/>
          </a:stretch>
        </p:blipFill>
        <p:spPr>
          <a:xfrm>
            <a:off x="7382026" y="94320"/>
            <a:ext cx="1545950" cy="526368"/>
          </a:xfrm>
          <a:prstGeom prst="rect">
            <a:avLst/>
          </a:prstGeom>
        </p:spPr>
      </p:pic>
      <p:sp>
        <p:nvSpPr>
          <p:cNvPr id="5" name="TextBox 4"/>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75000"/>
                  </a:schemeClr>
                </a:solidFill>
                <a:latin typeface="Arial" pitchFamily="34" charset="0"/>
                <a:cs typeface="Arial" pitchFamily="34" charset="0"/>
              </a:rPr>
              <a:t>Any questions?</a:t>
            </a:r>
          </a:p>
        </p:txBody>
      </p:sp>
      <p:sp>
        <p:nvSpPr>
          <p:cNvPr id="3" name="Content Placeholder 2"/>
          <p:cNvSpPr>
            <a:spLocks noGrp="1"/>
          </p:cNvSpPr>
          <p:nvPr>
            <p:ph idx="1"/>
          </p:nvPr>
        </p:nvSpPr>
        <p:spPr/>
        <p:txBody>
          <a:bodyPr>
            <a:normAutofit/>
          </a:bodyPr>
          <a:lstStyle/>
          <a:p>
            <a:pPr>
              <a:buNone/>
            </a:pPr>
            <a:endParaRPr lang="en-GB" dirty="0">
              <a:latin typeface="Arial" pitchFamily="34" charset="0"/>
              <a:cs typeface="Arial" pitchFamily="34" charset="0"/>
            </a:endParaRPr>
          </a:p>
        </p:txBody>
      </p:sp>
      <p:pic>
        <p:nvPicPr>
          <p:cNvPr id="4" name="Picture 3" descr="logo 2.jpg"/>
          <p:cNvPicPr>
            <a:picLocks noChangeAspect="1"/>
          </p:cNvPicPr>
          <p:nvPr/>
        </p:nvPicPr>
        <p:blipFill>
          <a:blip r:embed="rId2" cstate="print"/>
          <a:stretch>
            <a:fillRect/>
          </a:stretch>
        </p:blipFill>
        <p:spPr>
          <a:xfrm>
            <a:off x="7382026" y="94320"/>
            <a:ext cx="1545950" cy="526368"/>
          </a:xfrm>
          <a:prstGeom prst="rect">
            <a:avLst/>
          </a:prstGeom>
        </p:spPr>
      </p:pic>
      <p:sp>
        <p:nvSpPr>
          <p:cNvPr id="5" name="TextBox 4"/>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4524</TotalTime>
  <Words>461</Words>
  <Application>Microsoft Office PowerPoint</Application>
  <PresentationFormat>On-screen Show (4:3)</PresentationFormat>
  <Paragraphs>31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Year 4 MTC meeting</vt:lpstr>
      <vt:lpstr>What is the MTC?</vt:lpstr>
      <vt:lpstr>What is the purpose of the MTC?</vt:lpstr>
      <vt:lpstr>Cognitive Load</vt:lpstr>
      <vt:lpstr>Do I need to do anything to prepare my child?</vt:lpstr>
      <vt:lpstr>How will the results be used?</vt:lpstr>
      <vt:lpstr>What if my child cannot access the check?</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Teaching for Mastery</dc:title>
  <dc:creator>Steph Scott</dc:creator>
  <cp:lastModifiedBy>Steph Scott</cp:lastModifiedBy>
  <cp:revision>28</cp:revision>
  <dcterms:created xsi:type="dcterms:W3CDTF">2019-10-31T13:51:09Z</dcterms:created>
  <dcterms:modified xsi:type="dcterms:W3CDTF">2022-11-28T12:52:38Z</dcterms:modified>
</cp:coreProperties>
</file>