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Montserrat"/>
      <p:regular r:id="rId9"/>
      <p:bold r:id="rId10"/>
      <p:italic r:id="rId11"/>
      <p:boldItalic r:id="rId12"/>
    </p:embeddedFont>
    <p:embeddedFont>
      <p:font typeface="La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italic.fntdata"/><Relationship Id="rId10" Type="http://schemas.openxmlformats.org/officeDocument/2006/relationships/font" Target="fonts/Montserrat-bold.fntdata"/><Relationship Id="rId13" Type="http://schemas.openxmlformats.org/officeDocument/2006/relationships/font" Target="fonts/Lato-regular.fntdata"/><Relationship Id="rId12" Type="http://schemas.openxmlformats.org/officeDocument/2006/relationships/font" Target="fonts/Montserrat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-regular.fntdata"/><Relationship Id="rId15" Type="http://schemas.openxmlformats.org/officeDocument/2006/relationships/font" Target="fonts/Lato-italic.fntdata"/><Relationship Id="rId14" Type="http://schemas.openxmlformats.org/officeDocument/2006/relationships/font" Target="fonts/Lato-bold.fntdata"/><Relationship Id="rId16" Type="http://schemas.openxmlformats.org/officeDocument/2006/relationships/font" Target="fonts/La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5400000">
            <a:off x="7500300" y="504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0" y="490"/>
            <a:ext cx="5153704" cy="5134399"/>
            <a:chOff x="0" y="75"/>
            <a:chExt cx="5153704" cy="5152950"/>
          </a:xfrm>
        </p:grpSpPr>
        <p:sp>
          <p:nvSpPr>
            <p:cNvPr id="12" name="Shape 12"/>
            <p:cNvSpPr/>
            <p:nvPr/>
          </p:nvSpPr>
          <p:spPr>
            <a:xfrm rot="-5400000">
              <a:off x="454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flipH="1">
              <a:off x="652821" y="590034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4406400" y="0"/>
            <a:ext cx="4737600" cy="5143064"/>
            <a:chOff x="4406400" y="0"/>
            <a:chExt cx="4737600" cy="5143064"/>
          </a:xfrm>
        </p:grpSpPr>
        <p:sp>
          <p:nvSpPr>
            <p:cNvPr id="107" name="Shape 107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 flipH="1">
              <a:off x="5849857" y="1443955"/>
              <a:ext cx="808800" cy="808799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 rot="-5400000">
              <a:off x="5987080" y="2469465"/>
              <a:ext cx="808800" cy="808799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 flipH="1">
              <a:off x="6222114" y="267695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 rot="-5400000">
              <a:off x="6675341" y="186201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 rot="-5400000">
              <a:off x="6861140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 rot="-5400000">
              <a:off x="7047599" y="309501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 flipH="1">
              <a:off x="7276649" y="33025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 rot="-5400000">
              <a:off x="8102490" y="371847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 flipH="1">
              <a:off x="8334532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 rot="-5400000">
              <a:off x="8288289" y="433426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Shape 125"/>
          <p:cNvSpPr txBox="1"/>
          <p:nvPr>
            <p:ph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8000"/>
            </a:lvl1pPr>
            <a:lvl2pPr lvl="1">
              <a:spcBef>
                <a:spcPts val="0"/>
              </a:spcBef>
              <a:buSzPct val="100000"/>
              <a:defRPr sz="8000"/>
            </a:lvl2pPr>
            <a:lvl3pPr lvl="2">
              <a:spcBef>
                <a:spcPts val="0"/>
              </a:spcBef>
              <a:buSzPct val="100000"/>
              <a:defRPr sz="8000"/>
            </a:lvl3pPr>
            <a:lvl4pPr lvl="3">
              <a:spcBef>
                <a:spcPts val="0"/>
              </a:spcBef>
              <a:buSzPct val="100000"/>
              <a:defRPr sz="8000"/>
            </a:lvl4pPr>
            <a:lvl5pPr lvl="4">
              <a:spcBef>
                <a:spcPts val="0"/>
              </a:spcBef>
              <a:buSzPct val="100000"/>
              <a:defRPr sz="8000"/>
            </a:lvl5pPr>
            <a:lvl6pPr lvl="5">
              <a:spcBef>
                <a:spcPts val="0"/>
              </a:spcBef>
              <a:buSzPct val="100000"/>
              <a:defRPr sz="8000"/>
            </a:lvl6pPr>
            <a:lvl7pPr lvl="6">
              <a:spcBef>
                <a:spcPts val="0"/>
              </a:spcBef>
              <a:buSzPct val="100000"/>
              <a:defRPr sz="8000"/>
            </a:lvl7pPr>
            <a:lvl8pPr lvl="7">
              <a:spcBef>
                <a:spcPts val="0"/>
              </a:spcBef>
              <a:buSzPct val="100000"/>
              <a:defRPr sz="8000"/>
            </a:lvl8pPr>
            <a:lvl9pPr lvl="8">
              <a:spcBef>
                <a:spcPts val="0"/>
              </a:spcBef>
              <a:buSzPct val="100000"/>
              <a:defRPr sz="8000"/>
            </a:lvl9pPr>
          </a:lstStyle>
          <a:p/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27" name="Shape 1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4406400" y="0"/>
            <a:ext cx="4737600" cy="5143064"/>
            <a:chOff x="4406400" y="0"/>
            <a:chExt cx="4737600" cy="5143064"/>
          </a:xfrm>
        </p:grpSpPr>
        <p:sp>
          <p:nvSpPr>
            <p:cNvPr id="21" name="Shape 2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flipH="1">
              <a:off x="5849857" y="1443955"/>
              <a:ext cx="808800" cy="808799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-5400000">
              <a:off x="5987080" y="2469465"/>
              <a:ext cx="808800" cy="808799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 flipH="1">
              <a:off x="6222114" y="267695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-5400000">
              <a:off x="6675341" y="186201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 rot="-5400000">
              <a:off x="6861140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 rot="-5400000">
              <a:off x="7047599" y="309501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flipH="1">
              <a:off x="7276649" y="33025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-5400000">
              <a:off x="8102490" y="371847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 flipH="1">
              <a:off x="8334532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 rot="-5400000">
              <a:off x="8288289" y="433426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Shape 39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Shape 42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Shape 43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 flipH="1">
              <a:off x="229050" y="5884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Shape 4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Shape 4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Shape 50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flipH="1">
              <a:off x="229050" y="5884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Shape 52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Shape 5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Shape 58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 flipH="1">
              <a:off x="229050" y="5884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Shape 6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Shape 63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Shape 6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 flipH="1">
              <a:off x="229050" y="5884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Shape 66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Shape 71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flipH="1">
              <a:off x="5849857" y="144407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-5400000">
              <a:off x="5987080" y="2469742"/>
              <a:ext cx="808800" cy="808799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flipH="1">
              <a:off x="6222114" y="26771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 rot="-5400000">
              <a:off x="6675341" y="18622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 rot="-5400000">
              <a:off x="6861140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 flipH="1">
              <a:off x="7965266" y="2693191"/>
              <a:ext cx="808800" cy="808799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 flipH="1">
              <a:off x="8145082" y="330903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 rot="-5400000">
              <a:off x="7047599" y="30953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 rot="-5400000">
              <a:off x="8102490" y="37188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flipH="1">
              <a:off x="8334532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 rot="-5400000">
              <a:off x="8288289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Shape 89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Shape 92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Shape 93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flipH="1">
              <a:off x="229050" y="5884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Shape 95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96" name="Shape 96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300"/>
            </a:lvl9pPr>
          </a:lstStyle>
          <a:p/>
        </p:txBody>
      </p:sp>
      <p:sp>
        <p:nvSpPr>
          <p:cNvPr id="97" name="Shape 97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0" y="4128571"/>
            <a:ext cx="698925" cy="684657"/>
            <a:chOff x="0" y="3785671"/>
            <a:chExt cx="698925" cy="684657"/>
          </a:xfrm>
        </p:grpSpPr>
        <p:sp>
          <p:nvSpPr>
            <p:cNvPr id="101" name="Shape 101"/>
            <p:cNvSpPr/>
            <p:nvPr/>
          </p:nvSpPr>
          <p:spPr>
            <a:xfrm rot="-5400000">
              <a:off x="0" y="3785671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flipH="1">
              <a:off x="154125" y="3925528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Shape 103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4.jpg"/><Relationship Id="rId5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-GB"/>
              <a:t>             Mercury</a:t>
            </a:r>
          </a:p>
        </p:txBody>
      </p:sp>
      <p:sp>
        <p:nvSpPr>
          <p:cNvPr id="135" name="Shape 135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>
                <a:solidFill>
                  <a:srgbClr val="FF00FF"/>
                </a:solidFill>
              </a:rPr>
              <a:t>AuroraM </a:t>
            </a:r>
            <a:r>
              <a:rPr lang="en-GB">
                <a:solidFill>
                  <a:srgbClr val="4A86E8"/>
                </a:solidFill>
              </a:rPr>
              <a:t>and</a:t>
            </a:r>
            <a:r>
              <a:rPr lang="en-GB">
                <a:solidFill>
                  <a:srgbClr val="FF9900"/>
                </a:solidFill>
              </a:rPr>
              <a:t> HannahM </a:t>
            </a:r>
            <a:r>
              <a:rPr lang="en-GB">
                <a:solidFill>
                  <a:srgbClr val="00FFFF"/>
                </a:solidFill>
              </a:rPr>
              <a:t>and </a:t>
            </a:r>
            <a:r>
              <a:rPr lang="en-GB">
                <a:solidFill>
                  <a:srgbClr val="FF0000"/>
                </a:solidFill>
              </a:rPr>
              <a:t>A</a:t>
            </a:r>
            <a:r>
              <a:rPr lang="en-GB">
                <a:solidFill>
                  <a:srgbClr val="FF9900"/>
                </a:solidFill>
              </a:rPr>
              <a:t>l</a:t>
            </a:r>
            <a:r>
              <a:rPr lang="en-GB">
                <a:solidFill>
                  <a:srgbClr val="0000FF"/>
                </a:solidFill>
              </a:rPr>
              <a:t>i</a:t>
            </a:r>
            <a:r>
              <a:rPr lang="en-GB">
                <a:solidFill>
                  <a:srgbClr val="FF00FF"/>
                </a:solidFill>
              </a:rPr>
              <a:t>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Where in the universe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1800"/>
              <a:t>Mercury is the closest planet to </a:t>
            </a:r>
            <a:r>
              <a:rPr lang="en-GB" sz="1800">
                <a:solidFill>
                  <a:srgbClr val="FF0000"/>
                </a:solidFill>
              </a:rPr>
              <a:t>The Sun</a:t>
            </a:r>
            <a:r>
              <a:rPr lang="en-GB" sz="1800"/>
              <a:t> and because it is so close when it spins it gets extremely hot.Because it spins so slowly, when it’s  facing away from </a:t>
            </a:r>
            <a:r>
              <a:rPr lang="en-GB" sz="1800">
                <a:solidFill>
                  <a:srgbClr val="FF0000"/>
                </a:solidFill>
              </a:rPr>
              <a:t>The Sun</a:t>
            </a:r>
            <a:r>
              <a:rPr lang="en-GB" sz="1800"/>
              <a:t> it develops ice.</a:t>
            </a:r>
            <a:r>
              <a:rPr lang="en-GB" sz="1800">
                <a:solidFill>
                  <a:srgbClr val="FF9900"/>
                </a:solidFill>
              </a:rPr>
              <a:t>It is blazing with orange flames.</a:t>
            </a:r>
          </a:p>
        </p:txBody>
      </p:sp>
      <p:pic>
        <p:nvPicPr>
          <p:cNvPr descr="Image result for space galaxy" id="142" name="Shape 1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65825" y="77800"/>
            <a:ext cx="2586324" cy="14483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mercury" id="143" name="Shape 1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3335024"/>
            <a:ext cx="1808474" cy="1808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>
                <a:solidFill>
                  <a:srgbClr val="00FFFF"/>
                </a:solidFill>
              </a:rPr>
              <a:t>Weather on Mercury</a:t>
            </a:r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1800">
                <a:solidFill>
                  <a:srgbClr val="00FFFF"/>
                </a:solidFill>
              </a:rPr>
              <a:t>The weather on Mercury can be fatal.At daytime, the weather can reach up to 801 °c.However , in the night it can get very cold.</a:t>
            </a:r>
            <a:r>
              <a:rPr lang="en-GB" sz="1800">
                <a:solidFill>
                  <a:srgbClr val="FF0000"/>
                </a:solidFill>
              </a:rPr>
              <a:t>If you went on Mercury you would </a:t>
            </a:r>
            <a:r>
              <a:rPr b="1" i="1" lang="en-GB" sz="1800" u="sng">
                <a:solidFill>
                  <a:srgbClr val="0000FF"/>
                </a:solidFill>
              </a:rPr>
              <a:t>burn to death!!!!!!!!!!!!!!</a:t>
            </a:r>
          </a:p>
        </p:txBody>
      </p:sp>
      <p:pic>
        <p:nvPicPr>
          <p:cNvPr descr="Image result for space" id="150" name="Shape 1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44700" y="3304250"/>
            <a:ext cx="2857500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pretty pictures of mercury" id="151" name="Shape 15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82575" y="3228050"/>
            <a:ext cx="1524000" cy="16287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pretty pictures of mercury the planet" id="152" name="Shape 15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2250" y="3228050"/>
            <a:ext cx="2466975" cy="1752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Does it have moons or rings?</a:t>
            </a:r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1132200" y="1587000"/>
            <a:ext cx="7038900" cy="2911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1800"/>
              <a:t> No.It does not have any moons or rings because its gravitational pull is too weak as it is so small.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