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6" r:id="rId9"/>
    <p:sldId id="265" r:id="rId10"/>
    <p:sldId id="268" r:id="rId11"/>
    <p:sldId id="269" r:id="rId12"/>
    <p:sldId id="267" r:id="rId13"/>
    <p:sldId id="277" r:id="rId14"/>
    <p:sldId id="262" r:id="rId15"/>
    <p:sldId id="270" r:id="rId16"/>
    <p:sldId id="271" r:id="rId17"/>
    <p:sldId id="261" r:id="rId18"/>
    <p:sldId id="272" r:id="rId19"/>
    <p:sldId id="274" r:id="rId20"/>
    <p:sldId id="273" r:id="rId21"/>
    <p:sldId id="276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660"/>
  </p:normalViewPr>
  <p:slideViewPr>
    <p:cSldViewPr>
      <p:cViewPr>
        <p:scale>
          <a:sx n="76" d="100"/>
          <a:sy n="76" d="100"/>
        </p:scale>
        <p:origin x="-876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FB920-B184-40B1-93EE-C98AC88CB804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4E5F2-B423-46B2-970C-E61E5132CF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867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Introduce</a:t>
            </a:r>
            <a:r>
              <a:rPr lang="en-GB" baseline="0" dirty="0" smtClean="0"/>
              <a:t> aims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Make sure parents understand importance of praise for phonetic</a:t>
            </a:r>
            <a:r>
              <a:rPr lang="en-GB" baseline="0" dirty="0" smtClean="0"/>
              <a:t> spelling, even though spellings are wrong. At this stage, not all spellings need to be corrected.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Direct parents to look at the complex speed sounds chart in this section and explain how it is used. Explain new bold </a:t>
            </a:r>
            <a:r>
              <a:rPr lang="en-GB" dirty="0" err="1" smtClean="0"/>
              <a:t>vocab</a:t>
            </a:r>
            <a:r>
              <a:rPr lang="en-GB" baseline="0" dirty="0" smtClean="0"/>
              <a:t> – split digraph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Show parents how sounds are sorted into bouncy and stretchy and how this</a:t>
            </a:r>
            <a:r>
              <a:rPr lang="en-GB" baseline="0" dirty="0" smtClean="0"/>
              <a:t> helps </a:t>
            </a:r>
            <a:r>
              <a:rPr lang="en-GB" baseline="0" dirty="0" err="1" smtClean="0"/>
              <a:t>ch</a:t>
            </a:r>
            <a:r>
              <a:rPr lang="en-GB" baseline="0" dirty="0" smtClean="0"/>
              <a:t> to pronounce the sounds.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Model using </a:t>
            </a:r>
            <a:r>
              <a:rPr lang="en-GB" dirty="0" err="1" smtClean="0"/>
              <a:t>fred</a:t>
            </a:r>
            <a:r>
              <a:rPr lang="en-GB" dirty="0" smtClean="0"/>
              <a:t> fingers to spell,</a:t>
            </a:r>
            <a:r>
              <a:rPr lang="en-GB" baseline="0" dirty="0" smtClean="0"/>
              <a:t> as you would in lesson. Introduce </a:t>
            </a:r>
            <a:r>
              <a:rPr lang="en-GB" baseline="0" dirty="0" err="1" smtClean="0"/>
              <a:t>fred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blending</a:t>
            </a:r>
            <a:r>
              <a:rPr lang="en-GB" baseline="0" dirty="0" smtClean="0"/>
              <a:t> as opposite of segmenting – we blend when we are reading. Remind parents its ok at early stages for </a:t>
            </a:r>
            <a:r>
              <a:rPr lang="en-GB" baseline="0" dirty="0" err="1" smtClean="0"/>
              <a:t>ch</a:t>
            </a:r>
            <a:r>
              <a:rPr lang="en-GB" baseline="0" dirty="0" smtClean="0"/>
              <a:t> to be saying c-a-t instead of cat, but to encourage them to blend after the word once they have worked it out.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Show video and explain meaning of ‘schwa’ – model a few of the sounds. Ask parents if anyone is unsure of pronunciation of a sound.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Show example</a:t>
            </a:r>
            <a:r>
              <a:rPr lang="en-GB" baseline="0" dirty="0" smtClean="0"/>
              <a:t> red words.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how year 1 test works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why </a:t>
            </a:r>
            <a:r>
              <a:rPr lang="en-GB" dirty="0" err="1" smtClean="0"/>
              <a:t>ch</a:t>
            </a:r>
            <a:r>
              <a:rPr lang="en-GB" dirty="0" smtClean="0"/>
              <a:t> cant move up </a:t>
            </a:r>
            <a:r>
              <a:rPr lang="en-GB" dirty="0" err="1" smtClean="0"/>
              <a:t>bookbands</a:t>
            </a:r>
            <a:r>
              <a:rPr lang="en-GB" dirty="0" smtClean="0"/>
              <a:t> just because reading is fluent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How parents can help then </a:t>
            </a:r>
            <a:r>
              <a:rPr lang="en-GB" dirty="0" err="1" smtClean="0"/>
              <a:t>q&amp;a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that parents may have learnt in a different way, but this is now the recommended way to learn to read.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Introduce terminology that will be used throughout the session.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Explain the complexities of the English language and why it is so tricky to learn</a:t>
            </a:r>
            <a:r>
              <a:rPr lang="en-GB" baseline="0" dirty="0" smtClean="0"/>
              <a:t> to read and write.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Reasoning for why we picked read write inc over other synthetic phonics programmes.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Assessment process – explain that we are in 5 groups, assessed half </a:t>
            </a:r>
            <a:r>
              <a:rPr lang="en-GB" dirty="0" err="1" smtClean="0"/>
              <a:t>termly</a:t>
            </a:r>
            <a:r>
              <a:rPr lang="en-GB" dirty="0" smtClean="0"/>
              <a:t>, and that</a:t>
            </a:r>
            <a:r>
              <a:rPr lang="en-GB" baseline="0" dirty="0" smtClean="0"/>
              <a:t> children do not progress through levels until certain gaps are plugged.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Process of learning to read and</a:t>
            </a:r>
            <a:r>
              <a:rPr lang="en-GB" baseline="0" dirty="0" smtClean="0"/>
              <a:t> spell through read write inc. Recap on meaning of bold vocab. Show example green words.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 to which groups are working on these sounds still. Recap on meaning of bold </a:t>
            </a:r>
            <a:r>
              <a:rPr lang="en-GB" dirty="0" err="1" smtClean="0"/>
              <a:t>vocab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 to which groups are working on set 2 sounds. Recap on meaning of bold </a:t>
            </a:r>
            <a:r>
              <a:rPr lang="en-GB" dirty="0" err="1" smtClean="0"/>
              <a:t>vocab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4E5F2-B423-46B2-970C-E61E5132CF04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021EE1E-7806-4AF9-93F0-8FB5338C4E40}" type="datetimeFigureOut">
              <a:rPr lang="en-US" smtClean="0"/>
              <a:pPr/>
              <a:t>1/14/2019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AE009BD-AE3D-4911-8195-43B7D91BAF3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thmiskin.com/en/resources/sound-pronunciation-guid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Read Write Inc Phonics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In Year one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 2 sounds</a:t>
            </a:r>
            <a:endParaRPr lang="en-GB" dirty="0"/>
          </a:p>
        </p:txBody>
      </p:sp>
      <p:sp>
        <p:nvSpPr>
          <p:cNvPr id="1026" name="AutoShape 2" descr="data:image/jpeg;base64,/9j/4AAQSkZJRgABAQAAAQABAAD/2wBDAAoHBwgHBgoICAgLCgoLDhgQDg0NDh0VFhEYIx8lJCIfIiEmKzcvJik0KSEiMEExNDk7Pj4+JS5ESUM8SDc9Pjv/2wBDAQoLCw4NDhwQEBw7KCIoOzs7Ozs7Ozs7Ozs7Ozs7Ozs7Ozs7Ozs7Ozs7Ozs7Ozs7Ozs7Ozs7Ozs7Ozs7Ozs7Ozv/wAARCADGAQQDASIAAhEBAxEB/8QAHAABAAIDAQEBAAAAAAAAAAAAAAUGBAcIAQMC/8QAVhAAAQMCAQUKCQgGBgcJAAAAAQACAwQFEQYHEiExExY0QVFhdJGx0RUiNVJUcXKUshQyN1NWgaGzQmV1k8HhIyQnZGaSMzZVYqLD8BcmRkeChcLS8f/EABkBAQEBAQEBAAAAAAAAAAAAAAABAgMEBf/EACYRAQACAQIGAwEAAwAAAAAAAAABAhESMRMhMkFRcQOB8BQiobH/2gAMAwEAAhEDEQA/AL5Z7PDcoJ556mrDhUSMAZOQAAdWpZ+9ej9KrveCvMmOAT9Ll7Vh3G8XK43eWy2AxxvgANXWSDSbBjsaBxu7Fa1yM3evR+lV3vBTevR+lV3vBWCMjaiTB9RlReXyH5xjnEbT6gBqX63lf4jvnvf8lrFfKszevR+lV3vBTevR+lV3vBWJvM/xDe/e/wCSbzP8Q3z3v+Saa+Tky969H6VXe8FN69H6VXe8FYm8z/EV797/AJL87yh9or575/JNNfJyZu9ej9KrveCm9ej9KrfeCsQZFt+0F898/km8tv2gvfvn8k018jL3r0fpVd7wU3r0fpVd7wViHIth/wDEF899PcvN5Uf+37576e5MV8jM3sUfpVd7wU3r0fpVd7wVh7yo/wDb1799Pcm8mL/bt799PcpivlGZvXo/Sq73gpvXo/Sq73hyjpcmrzawamyX+rmkbr+TXB+6xyc2O1qlcnr5HfaAzbk6CoheYqinf86KQbQe0HkSa8swIm2WaKruFxglqqzQppQxmE5GrDHWpLevR+lV3vBXlj8r3rpDfhU2siF3r0fpVd7w5N69H6VXe8FTSIIXevR+lV3vBTevR+lV3vBU0iCF3r0fpVd7wU3r0fpVd7w5TSIIXevR+lV3vBTevR+lV3vBU0iCF3r0fpVd7wU3r0fpVd7wVNIghd69H6VXe8FN69H6VXe8FTSIIXevR+lV3vBTevR+lV3vBU0iCt1NBHbpBDFJK9pGljK8uPWfUiyrxwxvsDtKKK8yZ1W+o6VL2rDyBaHWB9W7XLVVU0sjuU6ZHYAszJnyfUdKl7ViZAf6rRjkqJvzHLpHRKLMiIsAiIgIiICIiAiIgIiIPCqxbYxT5xbvHHqbUUcEzx/vAubj1BWhVmm1Zyq4fqyL43LdO/oZdj8r3npDfhU2oSx+V7z0hvwqbWAREQEREBERAREQEREBERAREQQt44Y32B2lEvHDG+wO0oorzJngE/Spe1Yeb8/92QOSqn/MKzMmeAT9Kl7Vh5v/APVtw5Kuf4yukdE/SLOiIsAiIgIiICIiAiIgIiICrNP9JdZz2uL8xysyrMH0m1X7Lj/Mct07+hl2PyveekN+FTahLH5XvPSG/CptYBERAREQEREBERAREQEREBERBC3jhjfYHaUS8cMb7A7SiivMmOAVHS5e1YeQH+r0nNWT/GVmZMcAqOly9qxMgfIEw/v0/wAZXSOifpFmREWAREQEREBERAREQEREBViH6T6nntTPzCrOqxEP7UJ/2Sz8wrdO/oZlj8r3npDfhU2oSx+WL10hvwqbWAREQEREBERAREQEREBERAREQQt44Y32B2lEvHDG+wO0oorzJjgNR0uXtWJkGMLLUD+/T/GsrJfgNT0uXtWNkNqtNWP7/P8AEusdE/SMvK69VOT2TVXdqWnZUSUzQ8xvJAIxAOzmK1YzP1cXSND7JTBuOs7q7YrRndvFbBbaSxUGAkupeJXbS2NuBOocuP4FaRms+gJDFKZCzS8QsIPi7TxjBcJvWJxLpX4r2jVEOnrvlHbbHZzda+obFT6ILeMvJGIAHGVrqTLzLvKkufknYDBR44NqJmgl33uIb1YqEyVpazOhfqQ3MObaLNTxsMIPivcGgYetxBJ5hgt5QwxwRNiiY2ONgAa1owAHIAtubRlzyhzt2EmprxO2IbXCnjewf5QcFLZJ57TNUx0mUsEcQecBVwjBrfabyc4W3nNDhgRiDtC54zu5MQ2DKhtTSQtipa9m6tYwamvGpwA4uI/eoOhWzxugEzZGmMt0g8HURy48i1jlbnpobZLJR2KBtdOw4OnecImnmw1u/ALWBy+vJyMZkwJi2BrzjKHeMY+KP1Y49ikchM2dflgPlk8ho7c06O7aOLpCNoaP4qj51edrLOqk0m3NsAx1MhhaAOsErNtOefKmglb8tfBcIR85skYa77nNwWwYsyGSjItGSSvkfh88zAa/UAtb5wc21Rke4VlLI+qtsp0RK4eNE7iDvXxFBu/JLLC2ZYW35XQOLZGapoH/AD4zz8o51Prl7N7lDLk5lfRVAeWwTPEM7eIsccPwOv7l1CgKsR/SfL+yW/mFWdVhg/tPk/ZLfzSulO/oZlj8sXrpDfhU2oSx+WLz0hvwqbXMfKWqp4HBs08cZOsB7wEiqqed2jFPFI4a8GvBK1Hn9oAae03EDWHvhccOUAjsKpuaW5C25fUpe8MimjkjkcTgANEuxP8AlQdJEgDEnABQFxy7yXtUpiq73StkGota/TI6sVprOHnPrcoauW32md9Na2EtxYcHVHOTycy18xj5DhGxzzyNGKDqKhzhZJXCYQ098ptN2wPdoY9eCsbXNe0OaQQdYIOIK45c1zSQ4FpHEQr/AJts49Xk5cIbdcZ3S2qVwbg84mnJ2ObzcoQdELAuV8tVnj3S5XCnpW8W6yBpPqG0rX2cnOp4Dc6z2J7JK4t/paj5zYQRsHK78AtHVdbV3GqdUVlRLUzyHFz5HFzig6WGc/IwyaHh2DHl0XYdeCsNvulBdYN3t9ZDVR+dE8OH4LkR8UkYBfG9oOzSaQs6x3+5ZO3BldbKl8MrTrAPivHI4cYQdbooLI3KeDK3J2C6QtDHnxJovMeNo9XGOYqdQEREELeOGN9gdpRLxwxvsDtKKK/OS/AanpcvasbIo6NrrceK4T/EsnJfgNT0yXtWHkix77Tco436DjcKgB2GOidLbgusdE/SRspNwqrdlZlPfrg6udG22ULPkZkBaGna8fefF/8AVzLXpr4aKjdpRTiaoje1jNENBDhhiSDieXDAYlXq9ZI0mTVbWNbcZ6yoqTHLHSvGG7OLyGgluAGBxIOoa9i+UtrhurDSXK1VFPJG0ky1pYx7MMXANI8ZxOB9XPx+S1M85euLYjFNv+e1qzOto4ckTDTt/p2yaVS7Da9wxw+4YD14rYKquTFlteTlhAtgwfUsa+SYPLzI4tHja1MUdeNzYyaUvladBziMC48uHOvRh4pvXPJJLU+fmjY+y2utL8HxVDog3lDm4n4QtpzS7nC57cDgMQtW59pnOyetTQfFdVEkeph71Fy03Z7bJd7vSW6H59TM2MHkxO1dYWy309pttPQUrAyGnYGMA5Aud80lO2fOHQlwxbE2ST1ENOHaugbhUnGJkcug4O0nAAHFvJ/1yIkzhnl4DwCcNSjso7XDe8na+3SgOFRA5ox4nYeKfuOBWKZ5a0aU0e5FpOjoSHHAHUcRht5Fm25+EW4uJI2DSOJ603Zi+Zw5OYHRVTW6w5rwPUQV17TEmliJ2lgx6lyhPAY8p307sCW1pYcNY+eus2t0Who4hgjo9VYb9J7/ANkj80qzqsj6Tjz2n/mrpTv6GXY/LF66Q34VNqEsfle89Ib8Km1zGtM+rQcjaVx2trW4f5XLQbHvjdpMcWnAjEHDat8Z+JNHJOhj8+tH4MctG0FHLcK+nooBjLUSNjYOcnBEXbNtm4fldOa+4F8VrhdgdHU6Z3mg8nKVvy2WO12ambTW6ggpomjYxgBPrO0/elktNPY7NS2ylaGxU0YYMOM8Z9ZOtZ6KpWcfImgyiyeqaiKmjZcqaMyQysbg52AxLTygrmxdjSAOjcDsIIK4/q2COtnY3Y2RwHWiMyw2SuymvcFsoml887tbnbGjjcTyALo3JXN7YslqVghpWVFWB49VM0FxPN5o5gqfmJsTIrVW3yRg3Wok3CMkbGNwJ6z2LbKKxa22UFxpX0tZSQzwvGDmPYCCuaM4WTEeSmVc9BT4/JXtEsGkcSGni+4ghdQrQOfSQOyypmeZRtx+9zkEnmDuD2191txJMb42TAcQIOB7R1Lda0XmEjxyiucvE2lA63DuW9EBERBC3jhjfYHaUS8cMb7A7SiivzkxwGp6ZL2rHyL4HchyXKf4lkZL8BqemS9qxsi9VLdByXOftC6R0T9JGyCy+p45bjM+QPLRQAENZpAuL3aGrl+cccQAqZubmT7hXXaejjbC6SAt0ZQP0cTgSNh14DHWThqVpy7yipKK+vp4wZK1m5xhkjSY2gguLh/va2j71T6CumraptPTxUsEtXGIHFkZYMG46UnM7bzY4BeaYnXHl9H4qzwLWjaN9v3+mzLMKSK1UDYXxOJpmMY5n6QDQdXapF8LZGFr+PXq28ywqaeC8w0UcZZDVUL8WtJ1PbolpA/64lnCRr2gtIcHAYEawu857viWiN4evfK9zS+YhgBxaMPGPKVpzPBeaqoutLaJCzcKaPdmEDWS7Vr9QC3BM8QUoqHAugO17BpYcWJw1/etH52yw5ZN0Dj/AFWPHA85/gky3TOeb6Znw9uWT5WRl+hSSY6wAMcMMVuWClcySWolk05p3YvPIAMA0cwH8TxrU2ZprfDNefnTGANjYDrdrxPYtuU826uljliMUsD9CRpOOBwDtR4xgVE+TOX1iw08HL51TKoSwz0VRuUkJJIc3SZI0j5pHUcQvPltM+aXcpmHcNUox1t9a/bKmGQR6MrTugxZrx0gFGK5iXOdr/rWWtJujQN1uDdIDZrkXVq5dyWgE+ce3RO2G4g9T8f4LqJV6xVn/wAzv/af+arMqyfpNHPaT+aulO/oZdj8r3npDfhU2oSx+V7z0hvwqbXMalz+ygWm0Rcbp3u6mjvWvM2FM2pziWljhiGyOf8A5WkjsV4z/SeNZYuQSu+FVbM1FuucOmd9XDK7/hw/iiOjkREV853aEEjjxNJ/BcfTP3SeR/nOJ/FddXaTcrRWyY4aFO93U0rkJB0xmphbDm6teiMNNr3n1l5VwVbzdxblkBZm/wB2B6yT/FWRAXOuemTTzgytxx3Onjb+BP8AFdFLmnO3Jumce5a/miNvUxqC3ZgIsai9S4bGwt6y7uW6FqTMFFha7xNh86eNvU0n+K22gIiIIW8cMb7A7SiXjhjfYHaUUV+cmOAVHS5e1Y2Rn+guw/Wk/aFlZM8An6XL2rGyN1RXf9qT/wAF0r0Sdmp848hiy6uEczC5pcx7jjqDdFuH8FgZFxgZR2qkL9KKqmAlIdgS0g4jFWXOdDTzZTVMpY1zmwCNznEYaQbjhs4g4HbxhVTJN1LSOt9bLHE0tmxdK8fMwOOOPLxfetf2V06cc9np/hvPx64nliZx6bpu9DC+6Wk0TGQiOfCZ8XikxhrnBur/AHsOs8q/Vw8GQ2qpbRxGmeyNwbuTNDHAHVjhq2HWoa7PEdpoQJdzJqYmtc12A2k7RzY+tfuhrJZYXx1Zxa4FrXAcRGP36iB9yzNIfM4vJP5L1b6y07s+FsMQeWRNxOOgABieTHXq5MFoPOdSSUuWlS50z5mTtEkZcMC1usBv3YYerBbdtEhmtkDW1MktPoANDTpNJI2kesY6+UrW+d6Mtu1sMjg6U0p0yBhidI8XrxUmO7dL5mIh981Rbb4qy4mUQvmeKdjzrOGo4AcuJC2FV1shq21NVC2Omlcx1TyljNLE4D1MxHICqTmzp2x2qCqIxc6pcCSMSBqGA5Pu2q4yOhnq3vZouBbuem3boj+ZK1pzEPPf5Ji8rdPU0bKA3JrWytDAQ+IBxcObDao03mU1tVG6FwptFgZptA4jpOaRtGzqVbrbDK+L5LHPKymMum5rJC1rjiPnAHXsCkqMtDXwzgHQOLQeIa8R1Y9amlqfmzs0lkxWRUucO31UxDIxcAXHZgC7+a6ix1YrkGuaI6+cMxwbK7A82JwU7HnFyvZQChZfKkQhuiDq0gPawx/FYet1A17X46JBwOBwOwquOGGctn7JP5oUfmlinZkHTS1Qk3aeWSVzpcdJ+LtuvbjgpF/0lRn9Uu/NC3Tv6Vk2PyveekN+FTahLH5XvXSG/CptYGjs/kuN6tUXm073dbv5KPzGxaeW80nmUb/xc1fbPtLpZX0cXmUYPW53cvtmFh0spLjLxMpQOtw7kRvVERFROVcm45I3iQai2hmI/wAhXJu1dT5fS7jkJen/AN0eOsYfxXLA2oOr8jo9xyNs7MMCKKL4QplYNjj3Kw2+PzaaMf8ACFnIC5ezky7tnCvDuSfR6gAuoVzHnPoJKDODdGvaQJpBMwnjDhj3j7kGzMw7QMlK93Ga04/5GraC58zVZwKHJJ1XQ3USNpKlwkbKxuloPAwOI5CMOpbF/wC12x1t3obXZ45qyarnZEXuaWMYCcCdesn7kF+REQQt44Y32B2lEvHDG+wO0oorzJjgE/S5e1R+TD5mUF+dTs05m3GoMbcfnOwGAUhkxwCfpcvasXIzZev2rN/8V0josIez5v2yyyV90nnfNNI97mzNje9wJ/SdgdE8zcOJZQzcW6N9U2KKlEEuJij3DAsJOJBcDs4hhgRzq5ouHDrMYlqL2icxKs2HI+mttLHFVRMmNOS2DSe54DMANYOAJ268F958jbVIP6uySiOiWg0z9DDE6yBsB59qn0W8MIWTJihaz+oA254w8anAAdhytOo9q+IyLs9Q50t0pYrnUO1brUxtJa3iaANQAxVgRVMQrbci6KmqWyW5/wAiiGv5PHGNzB5QOLYMV+XZIOjDjDcXuJa4f08YdrPOMDht/BWZFcyzNKzvCpy0d3Mz6c0TXljNNskc2jG/HEaOJGIIwBX4daLvUQPlbSxU9S/xA2SYPaAcAXHDbgMdXHhxYq3orqszwqKlWZtMmbnR00NdQNllgibF8oYTG94aMMTht2L82zNbkhap2zxWsTSNOIM7zIAfUdSt6LLq/LWhrQ1oAA2AKuyH+0qIfqp35gVkVal+kqE/qp35gW6d/QyrH5YvPSG/CptQlj8r3npDfhU2sDV2cTNjecr8pBcqKro4oRA2MNlc4O1E47AeVZ+bLN9cci6mvmuFRTTGpYxrNxLjhgTjjiByhbCRAREQQ2V1nqL/AJLV9qpXxxzVUeg10hIaNYOvBaebmIyiDgTcLdhjr8Z//wBVvpEHzp4twpoovq2BvUF9ERAVLzh5vYMtKSOaGVtPcacERSuHivHmu7+JXREHNE+ajLSCcxC0GUA6nxysLT1lXXIDNFcrbeaa83uaOA0rxJHTxO0nFw2aR2AepbiRAREQQt44Y32B2lEvHDG+wO0oorzJngE/S5e1YmRmp18H61m7GrLyZ4BP0uXtWLkd/pL6P1rL2NXSvRKLKiIsAiIgIiICIiAiIgIiICrUv0k0/Pa3/mBWVVqY/wBpVL+zH/mBbpvPoZVj8r3npDfhU2oSx+V7z0hvwqbWAREQEREBERAREQEREBERAREQQt44Y32B2lEvHDG+wO0oorzJjgE/S5e1Y2SOqe+j9aSfC1ZOTPAJ+ly9qxskuF38frN/wtXSvTKLIoF8F9irJfkjmtifKTpTuD9RIOzHUAMQMOXWNSnlAT746eV0kDIqlpc8NjcQ3AF5LcTjyYDm51gfjccpJoXxyywtc/RLXgABhGjq1HZqd68Qs+YXh9NAIZII5sf6YvbpDZ+jrWBPJlOTA4UsBLCXvEb9EO8XU04nlOH46l9RJlJIxjpIaaMhzcWxnE7TpHWcNgGHr5kHujlJpOJmowCMGt0DqOG3HHX6udebnlLgB8oo/FBxO5nF2rVx6tfavpL4bmtDHBrI65sjXFrMA0gHEtxJOo7PvWJFvnhY2F0Ucvil5mc4YhxfjhgCMQASMObbrQfdz8pMHNZHSYuc7B7jqaMNRwG3WvCzKIS6OMD4yXYuJAwGjgNmvbr+/mX2oZ7yKsCspWMge39A6Tg4nj16hh618jLlMxkrjBSPOvc2s2jWNuLter/riQSNsFeKXC4vidNjtiGA2DH8cVmKCqJ8pJDKIKWnia0ODXOdpF54iBjqG3byLxkuUryXfJqdmDnYabtrcARqB2k6sUE8i/ETzJE17mOYSMS120L9oCrU/wBJVJz2yT8wKyqs1H0k0f7Nk+MLdN59DLsfli89Ib8Km1CWPyveekN+FTawCIiAiIgIiICIiAiIgIiICIiCFvHDG+wO0ol44Y32B2lFFeZM8An6XL2rDybf8mv+UFBJ4snyoVDQf0mPaMCOpZuTHAJ+ly9q/F7sU9ZVRXO2TimudOC1j3DFkrPMeOTsXSsxzie6J1QstXf2SzFtBC6IEiMh2LsMTgSMdeoA4c+HEsRt/v8ATtEdXkvPJINRdTTscw84xwK93zXb7JXD95H3pw7fpXDJdXX6R5bFbI4w0a3SPBxPIAD6tuHGviK7KN4Oja2AtwAc94AOzHViT/8AuHOvzvlu/wBk6/8AeR96b5Lv9k6/97H3pw7fpMLCwucxpc3RcQMRyFfpVzfJePsnXfvY+9eb5L19kq399H3pw7GFkRVs5SXv7I1v7+PvXm+W+fZCs/fx96cO37BhZUVa3yX0nDehWe8R9683yX77IVfvEaaLGFmRVnfHlB9kKr3mNeHKTKHDVkfU+9RpokWY7FWGPFbnKcYvGZQW/QmcNge9+Ib1DFfiS5ZX3NpgpbJDa9LUamqnEmjzhrdp9alrDYobHRujZI+eeZ5kqKiT58zztJ7lY/xico+Nj8sXrpDfhU2oSx+V7z0hvwqbXMEREBERAREQEREBERAREQEREELeOGN9gdpRLxwxvsDtKKK+NnqWW+llilDnOfO+QaOzAnELP8MQeZJ1DvREDwxB5knUO9PDEHmSdQ70RA8MQeZJ1DvTwxB5knUO9ERDwxB5knUO9PC9P5knUO9EQPC9P9XJ1DvTwvB5knUO9ERTwxB5knUO9PDEHmSdQ70RA8MQeZJ1DvTwxB5knUO9EQPDEHmSdQ7174Yg8yTqHeiIiOt1Q2jrrhPICW1UoewN2gAYa1I+GYPq5Ood6IgeGYPq5Ood6eGYPq5Ood6IgeGYPq5Ood6eGYPq5Ood6IgeGYPq5Ood6eGYPq5Ood6IgeGYPq5Ood6eGYPq5Ood6IgeGYPq5Ood6eGYPq5Ood6IgeGYPq5Ood6eGYPq5Ood6IgeGYPq5Ood6eGYPq5Ood6Igj6+pZVTiRgIAbhrRERX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Set 2 sounds are taught with</a:t>
            </a:r>
          </a:p>
          <a:p>
            <a:pPr>
              <a:buNone/>
            </a:pPr>
            <a:r>
              <a:rPr lang="en-GB" dirty="0" smtClean="0"/>
              <a:t>a saying and picture to help </a:t>
            </a:r>
          </a:p>
          <a:p>
            <a:pPr>
              <a:buNone/>
            </a:pPr>
            <a:r>
              <a:rPr lang="en-GB" dirty="0" smtClean="0"/>
              <a:t>children to remember them.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At the end of set 2, children </a:t>
            </a:r>
          </a:p>
          <a:p>
            <a:pPr>
              <a:buNone/>
            </a:pPr>
            <a:r>
              <a:rPr lang="en-GB" dirty="0" smtClean="0"/>
              <a:t>have learnt a way of spelling</a:t>
            </a:r>
          </a:p>
          <a:p>
            <a:pPr>
              <a:buNone/>
            </a:pPr>
            <a:r>
              <a:rPr lang="en-GB" dirty="0" smtClean="0"/>
              <a:t>all of the 44 sounds.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Digraphs</a:t>
            </a:r>
            <a:r>
              <a:rPr lang="en-GB" dirty="0" smtClean="0"/>
              <a:t> and </a:t>
            </a:r>
            <a:r>
              <a:rPr lang="en-GB" b="1" dirty="0" err="1" smtClean="0"/>
              <a:t>trigraphs</a:t>
            </a:r>
            <a:r>
              <a:rPr lang="en-GB" dirty="0" smtClean="0"/>
              <a:t> are </a:t>
            </a:r>
          </a:p>
          <a:p>
            <a:pPr>
              <a:buNone/>
            </a:pPr>
            <a:r>
              <a:rPr lang="en-GB" dirty="0" smtClean="0"/>
              <a:t>taught.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38434" t="16602" r="41251" b="12109"/>
          <a:stretch>
            <a:fillRect/>
          </a:stretch>
        </p:blipFill>
        <p:spPr bwMode="auto">
          <a:xfrm>
            <a:off x="4857752" y="577272"/>
            <a:ext cx="2857520" cy="5637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At set 2, it is important to praise phonetic accuracy.</a:t>
            </a:r>
          </a:p>
          <a:p>
            <a:r>
              <a:rPr lang="en-GB" dirty="0" smtClean="0"/>
              <a:t>A set 2 child may write: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>
                <a:latin typeface="Comic Sans MS" pitchFamily="66" charset="0"/>
              </a:rPr>
              <a:t>Thee </a:t>
            </a:r>
            <a:r>
              <a:rPr lang="en-GB" dirty="0" err="1" smtClean="0">
                <a:latin typeface="Comic Sans MS" pitchFamily="66" charset="0"/>
              </a:rPr>
              <a:t>tighnee</a:t>
            </a:r>
            <a:r>
              <a:rPr lang="en-GB" dirty="0" smtClean="0">
                <a:latin typeface="Comic Sans MS" pitchFamily="66" charset="0"/>
              </a:rPr>
              <a:t> ant </a:t>
            </a:r>
            <a:r>
              <a:rPr lang="en-GB" dirty="0" err="1" smtClean="0">
                <a:latin typeface="Comic Sans MS" pitchFamily="66" charset="0"/>
              </a:rPr>
              <a:t>crorld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slowlee</a:t>
            </a:r>
            <a:r>
              <a:rPr lang="en-GB" dirty="0" smtClean="0">
                <a:latin typeface="Comic Sans MS" pitchFamily="66" charset="0"/>
              </a:rPr>
              <a:t> up </a:t>
            </a:r>
            <a:r>
              <a:rPr lang="en-GB" dirty="0" err="1" smtClean="0">
                <a:latin typeface="Comic Sans MS" pitchFamily="66" charset="0"/>
              </a:rPr>
              <a:t>tha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leef</a:t>
            </a:r>
            <a:r>
              <a:rPr lang="en-GB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en-GB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/>
              <a:t>Although the spellings are incorrect, it makes phonetic sense. We can </a:t>
            </a:r>
            <a:r>
              <a:rPr lang="en-GB" b="1" dirty="0" smtClean="0"/>
              <a:t>sound out</a:t>
            </a:r>
            <a:r>
              <a:rPr lang="en-GB" dirty="0" smtClean="0"/>
              <a:t> the sentence to read it using the Speed Sounds.</a:t>
            </a:r>
          </a:p>
          <a:p>
            <a:pPr>
              <a:buNone/>
            </a:pPr>
            <a:r>
              <a:rPr lang="en-GB" dirty="0" smtClean="0"/>
              <a:t>Using only the speed sounds chart – can you write:</a:t>
            </a:r>
            <a:endParaRPr lang="en-GB" b="1" dirty="0" smtClean="0"/>
          </a:p>
          <a:p>
            <a:pPr>
              <a:buNone/>
            </a:pPr>
            <a:r>
              <a:rPr lang="en-GB" b="1" dirty="0" smtClean="0"/>
              <a:t>The girls baked a cake and shared it.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 3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At this stage, children are </a:t>
            </a:r>
          </a:p>
          <a:p>
            <a:pPr>
              <a:buNone/>
            </a:pPr>
            <a:r>
              <a:rPr lang="en-GB" dirty="0" smtClean="0"/>
              <a:t>	taught that there is more</a:t>
            </a:r>
          </a:p>
          <a:p>
            <a:pPr>
              <a:buNone/>
            </a:pPr>
            <a:r>
              <a:rPr lang="en-GB" dirty="0" smtClean="0"/>
              <a:t>	than one way to spell some</a:t>
            </a:r>
          </a:p>
          <a:p>
            <a:pPr>
              <a:buNone/>
            </a:pPr>
            <a:r>
              <a:rPr lang="en-GB" dirty="0" smtClean="0"/>
              <a:t>	of the sounds.</a:t>
            </a:r>
          </a:p>
          <a:p>
            <a:r>
              <a:rPr lang="en-GB" dirty="0" smtClean="0"/>
              <a:t>Each sound is taught with a</a:t>
            </a:r>
          </a:p>
          <a:p>
            <a:pPr>
              <a:buNone/>
            </a:pPr>
            <a:r>
              <a:rPr lang="en-GB" dirty="0" smtClean="0"/>
              <a:t>	picture and a saying to help</a:t>
            </a:r>
          </a:p>
          <a:p>
            <a:pPr>
              <a:buNone/>
            </a:pPr>
            <a:r>
              <a:rPr lang="en-GB" dirty="0" smtClean="0"/>
              <a:t>	them to remember.</a:t>
            </a:r>
          </a:p>
          <a:p>
            <a:r>
              <a:rPr lang="en-GB" b="1" dirty="0" smtClean="0"/>
              <a:t>Digraphs, </a:t>
            </a:r>
            <a:r>
              <a:rPr lang="en-GB" b="1" dirty="0" err="1" smtClean="0"/>
              <a:t>trigraphs</a:t>
            </a:r>
            <a:r>
              <a:rPr lang="en-GB" b="1" dirty="0" smtClean="0"/>
              <a:t> </a:t>
            </a:r>
            <a:r>
              <a:rPr lang="en-GB" dirty="0" smtClean="0"/>
              <a:t>and 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b="1" dirty="0" smtClean="0"/>
              <a:t>split digraphs </a:t>
            </a:r>
            <a:r>
              <a:rPr lang="en-GB" dirty="0" smtClean="0"/>
              <a:t>are taught.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/>
          <a:srcRect l="38433" t="11719" r="39605" b="13086"/>
          <a:stretch>
            <a:fillRect/>
          </a:stretch>
        </p:blipFill>
        <p:spPr bwMode="auto">
          <a:xfrm>
            <a:off x="4714876" y="246437"/>
            <a:ext cx="3286148" cy="632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Bouncy and Stretchy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Children are taught that some phonemes are bouncy.</a:t>
            </a:r>
          </a:p>
          <a:p>
            <a:r>
              <a:rPr lang="en-GB" dirty="0" smtClean="0"/>
              <a:t>This means we can’t extend the sound that they make.</a:t>
            </a:r>
          </a:p>
          <a:p>
            <a:r>
              <a:rPr lang="en-GB" dirty="0" smtClean="0"/>
              <a:t>E.g. D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r>
              <a:rPr lang="en-GB" dirty="0" smtClean="0"/>
              <a:t> </a:t>
            </a:r>
            <a:r>
              <a:rPr lang="en-GB" dirty="0" err="1" smtClean="0"/>
              <a:t>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Some phonemes are stretchy.</a:t>
            </a:r>
          </a:p>
          <a:p>
            <a:r>
              <a:rPr lang="en-GB" dirty="0" smtClean="0"/>
              <a:t>We can continuously make their sound.</a:t>
            </a:r>
          </a:p>
          <a:p>
            <a:r>
              <a:rPr lang="en-GB" dirty="0" smtClean="0"/>
              <a:t>E.g. </a:t>
            </a:r>
            <a:r>
              <a:rPr lang="en-GB" dirty="0" err="1" smtClean="0"/>
              <a:t>mmmmmmmmmm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Segmenting for spelling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Breaking words down for spelling.</a:t>
            </a:r>
          </a:p>
          <a:p>
            <a:r>
              <a:rPr lang="en-GB" dirty="0" smtClean="0"/>
              <a:t>If a child struggles to spell a word, ask them to “Use your Fred fingers”.</a:t>
            </a:r>
          </a:p>
          <a:p>
            <a:r>
              <a:rPr lang="en-GB" dirty="0" smtClean="0"/>
              <a:t>Beginning with CVC and CCVC words.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2571736" y="2928934"/>
            <a:ext cx="3714776" cy="1862048"/>
            <a:chOff x="2786050" y="2571744"/>
            <a:chExt cx="3714776" cy="1862048"/>
          </a:xfrm>
        </p:grpSpPr>
        <p:sp>
          <p:nvSpPr>
            <p:cNvPr id="4" name="TextBox 3"/>
            <p:cNvSpPr txBox="1"/>
            <p:nvPr/>
          </p:nvSpPr>
          <p:spPr>
            <a:xfrm>
              <a:off x="2786050" y="2571744"/>
              <a:ext cx="3714776" cy="18620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500" dirty="0" smtClean="0">
                  <a:latin typeface="Comic Sans MS" pitchFamily="66" charset="0"/>
                </a:rPr>
                <a:t>cat</a:t>
              </a:r>
              <a:endParaRPr lang="en-GB" sz="11500" dirty="0">
                <a:latin typeface="Comic Sans MS" pitchFamily="66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143240" y="407194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Oval 5"/>
            <p:cNvSpPr/>
            <p:nvPr/>
          </p:nvSpPr>
          <p:spPr>
            <a:xfrm>
              <a:off x="3929058" y="407194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4643438" y="407194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5400000">
            <a:off x="2607455" y="4822041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3536149" y="4964917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4572000" y="4786322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14546" y="5143512"/>
            <a:ext cx="6591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c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5143512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a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7752" y="5072074"/>
            <a:ext cx="619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t</a:t>
            </a:r>
            <a:endParaRPr lang="en-GB" sz="7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Segmenting for spelling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Later on, children learn to segment with longer words using more complex sounds.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357422" y="2571744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towering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571736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000628" y="364331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3000364" y="3643314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43372" y="364331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57818" y="364331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28728" y="4714884"/>
            <a:ext cx="619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smtClean="0">
                <a:latin typeface="Comic Sans MS" pitchFamily="66" charset="0"/>
              </a:rPr>
              <a:t>t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5984" y="4714884"/>
            <a:ext cx="13019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 smtClean="0">
                <a:latin typeface="Comic Sans MS" pitchFamily="66" charset="0"/>
              </a:rPr>
              <a:t>ow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57620" y="4714884"/>
            <a:ext cx="11352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 smtClean="0">
                <a:latin typeface="Comic Sans MS" pitchFamily="66" charset="0"/>
              </a:rPr>
              <a:t>er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57818" y="4786322"/>
            <a:ext cx="4427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 smtClean="0">
                <a:latin typeface="Comic Sans MS" pitchFamily="66" charset="0"/>
              </a:rPr>
              <a:t>i</a:t>
            </a:r>
            <a:endParaRPr lang="en-GB" sz="72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2198" y="4786322"/>
            <a:ext cx="11592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 smtClean="0">
                <a:latin typeface="Comic Sans MS" pitchFamily="66" charset="0"/>
              </a:rPr>
              <a:t>ng</a:t>
            </a:r>
            <a:endParaRPr lang="en-GB" sz="7200" dirty="0">
              <a:latin typeface="Comic Sans MS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1678761" y="4036223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750331" y="4250537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964777" y="4393413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4750595" y="4107661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5679289" y="3964785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Blending for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Building words from phonemes to read.</a:t>
            </a:r>
          </a:p>
          <a:p>
            <a:r>
              <a:rPr lang="en-GB" dirty="0" smtClean="0"/>
              <a:t>Children recognise the sounds and blend them.</a:t>
            </a:r>
          </a:p>
          <a:p>
            <a:r>
              <a:rPr lang="en-GB" dirty="0" smtClean="0"/>
              <a:t>If a child struggles to read a word, ask them to ‘sound it out’.</a:t>
            </a:r>
          </a:p>
          <a:p>
            <a:r>
              <a:rPr lang="en-GB" dirty="0" smtClean="0"/>
              <a:t>As children learn to blend, they may say each phoneme separately to begin with.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4286256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C-a-t </a:t>
            </a:r>
            <a:endParaRPr lang="en-GB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4214818"/>
            <a:ext cx="11464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/>
              <a:t>cat</a:t>
            </a:r>
            <a:endParaRPr lang="en-GB" sz="5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071802" y="4714884"/>
            <a:ext cx="242889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Pure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http://www.ruthmiskin.com/en/resources/sound-pronunciation-guide/</a:t>
            </a:r>
            <a:r>
              <a:rPr lang="en-GB" dirty="0" smtClean="0"/>
              <a:t> </a:t>
            </a:r>
          </a:p>
          <a:p>
            <a:r>
              <a:rPr lang="en-GB" dirty="0" smtClean="0"/>
              <a:t>When we teach phonics, rule number 1 is always to </a:t>
            </a:r>
            <a:r>
              <a:rPr lang="en-GB" b="1" dirty="0" smtClean="0">
                <a:solidFill>
                  <a:srgbClr val="FF0000"/>
                </a:solidFill>
              </a:rPr>
              <a:t>use pure sounds</a:t>
            </a:r>
            <a:r>
              <a:rPr lang="en-GB" b="1" dirty="0" smtClean="0"/>
              <a:t>.</a:t>
            </a:r>
          </a:p>
          <a:p>
            <a:r>
              <a:rPr lang="en-GB" dirty="0" smtClean="0"/>
              <a:t>This means pronouncing the sounds correctly with no ‘schwa’ on the end.</a:t>
            </a:r>
          </a:p>
          <a:p>
            <a:r>
              <a:rPr lang="en-GB" dirty="0" smtClean="0"/>
              <a:t>E.g. The phoneme ‘s’ should not be pronounced as ‘</a:t>
            </a:r>
            <a:r>
              <a:rPr lang="en-GB" dirty="0" err="1" smtClean="0"/>
              <a:t>suh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The sound should be kept short, without the ‘uh’ sound on the end.</a:t>
            </a:r>
          </a:p>
          <a:p>
            <a:r>
              <a:rPr lang="en-GB" dirty="0" smtClean="0"/>
              <a:t>This is to help with spelling. E.g. ‘stop’ without pure sounds becomes </a:t>
            </a:r>
            <a:r>
              <a:rPr lang="en-GB" dirty="0" err="1" smtClean="0"/>
              <a:t>suhtop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Red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As well as learning ‘green words’, children also learn ‘red words’.</a:t>
            </a:r>
          </a:p>
          <a:p>
            <a:r>
              <a:rPr lang="en-GB" dirty="0" smtClean="0"/>
              <a:t>Children learn that not all words fit the rules.</a:t>
            </a:r>
          </a:p>
          <a:p>
            <a:r>
              <a:rPr lang="en-GB" dirty="0" smtClean="0"/>
              <a:t>Red words are words that can not be segmented using the sounds on our sounds chart.</a:t>
            </a:r>
          </a:p>
          <a:p>
            <a:r>
              <a:rPr lang="en-GB" dirty="0" smtClean="0"/>
              <a:t>They don’t fit the rules so we say ‘you can’t Fred a red’.</a:t>
            </a:r>
          </a:p>
          <a:p>
            <a:r>
              <a:rPr lang="en-GB" dirty="0" smtClean="0"/>
              <a:t>‘Was’ and ‘said’ are red words – </a:t>
            </a:r>
          </a:p>
          <a:p>
            <a:pPr lvl="1"/>
            <a:r>
              <a:rPr lang="en-GB" dirty="0" smtClean="0"/>
              <a:t>Was should be pronounced ‘</a:t>
            </a:r>
            <a:r>
              <a:rPr lang="en-GB" dirty="0" err="1" smtClean="0"/>
              <a:t>wass</a:t>
            </a:r>
            <a:r>
              <a:rPr lang="en-GB" dirty="0" smtClean="0"/>
              <a:t>’</a:t>
            </a:r>
          </a:p>
          <a:p>
            <a:pPr lvl="1"/>
            <a:r>
              <a:rPr lang="en-GB" dirty="0" smtClean="0"/>
              <a:t>Said should be pronounced ‘</a:t>
            </a:r>
            <a:r>
              <a:rPr lang="en-GB" dirty="0" err="1" smtClean="0"/>
              <a:t>sayed</a:t>
            </a:r>
            <a:r>
              <a:rPr lang="en-GB" dirty="0" smtClean="0"/>
              <a:t>’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Alien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As well as real words, children practise reading alien words.</a:t>
            </a:r>
          </a:p>
          <a:p>
            <a:r>
              <a:rPr lang="en-GB" dirty="0" smtClean="0"/>
              <a:t>This helps us to assess whether a child can read a sound or has just memorised the word.</a:t>
            </a:r>
          </a:p>
          <a:p>
            <a:r>
              <a:rPr lang="en-GB" dirty="0" smtClean="0"/>
              <a:t>For example, if your child has learnt the ‘</a:t>
            </a:r>
            <a:r>
              <a:rPr lang="en-GB" dirty="0" err="1" smtClean="0"/>
              <a:t>ee</a:t>
            </a:r>
            <a:r>
              <a:rPr lang="en-GB" dirty="0" smtClean="0"/>
              <a:t>’ sound, they should be able to read the word ‘</a:t>
            </a:r>
            <a:r>
              <a:rPr lang="en-GB" dirty="0" err="1" smtClean="0"/>
              <a:t>gleep</a:t>
            </a:r>
            <a:r>
              <a:rPr lang="en-GB" dirty="0" smtClean="0"/>
              <a:t>’ even though it is not a real word.</a:t>
            </a:r>
          </a:p>
          <a:p>
            <a:r>
              <a:rPr lang="en-GB" dirty="0" smtClean="0"/>
              <a:t>If we instead assessed using ‘sheep’, your child may just recognise that word because they have seen it before.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session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To understand how phonic learning works.</a:t>
            </a:r>
          </a:p>
          <a:p>
            <a:r>
              <a:rPr lang="en-GB" dirty="0" smtClean="0"/>
              <a:t>To understand how we use the Read Write Inc phonic programme.</a:t>
            </a:r>
          </a:p>
          <a:p>
            <a:r>
              <a:rPr lang="en-GB" dirty="0" smtClean="0"/>
              <a:t>To learn strategies to help your child at home</a:t>
            </a:r>
            <a:r>
              <a:rPr lang="en-GB" dirty="0" smtClean="0"/>
              <a:t>.</a:t>
            </a:r>
          </a:p>
          <a:p>
            <a:r>
              <a:rPr lang="en-GB" dirty="0" smtClean="0"/>
              <a:t>To understand about the Year 1 </a:t>
            </a:r>
            <a:r>
              <a:rPr lang="en-GB" smtClean="0"/>
              <a:t>phonic check.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in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class, children are encouraged to use their phonics sounds when writing to help with spelling.</a:t>
            </a:r>
          </a:p>
          <a:p>
            <a:r>
              <a:rPr lang="en-GB" dirty="0" smtClean="0"/>
              <a:t>They also use their phonics sounds when reading.</a:t>
            </a:r>
          </a:p>
          <a:p>
            <a:r>
              <a:rPr lang="en-GB" dirty="0" smtClean="0"/>
              <a:t>Assessment of reading is divided into seven assessment foci – the fluent blending of phonemes into words is only one of them.</a:t>
            </a:r>
          </a:p>
          <a:p>
            <a:r>
              <a:rPr lang="en-GB" dirty="0" smtClean="0"/>
              <a:t>Once children have learnt this skill, they can then begin to understand what they are reading. This is called comprehension.</a:t>
            </a:r>
          </a:p>
          <a:p>
            <a:r>
              <a:rPr lang="en-GB" dirty="0" smtClean="0"/>
              <a:t>Reading progress depends on a careful balance of both blending and understanding. You can’t have one without the other.</a:t>
            </a:r>
          </a:p>
          <a:p>
            <a:r>
              <a:rPr lang="en-GB" dirty="0" smtClean="0"/>
              <a:t>Reading comprehension is taught in class throughout our curriculum.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can support at home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When reading, encourage your child to ‘sound’ out trickier words by saying each sound before they blend.</a:t>
            </a:r>
          </a:p>
          <a:p>
            <a:r>
              <a:rPr lang="en-GB" dirty="0" smtClean="0"/>
              <a:t>If you come across a word that doesn’t follow the rules, explain it is a red word.</a:t>
            </a:r>
          </a:p>
          <a:p>
            <a:r>
              <a:rPr lang="en-GB" dirty="0" smtClean="0"/>
              <a:t>Practice reading just the sounds at home using your sound charts.</a:t>
            </a:r>
          </a:p>
          <a:p>
            <a:r>
              <a:rPr lang="en-GB" dirty="0" smtClean="0"/>
              <a:t>Give your child alien words to read that you have made using their phonic sounds.</a:t>
            </a:r>
          </a:p>
          <a:p>
            <a:r>
              <a:rPr lang="en-GB" dirty="0" smtClean="0"/>
              <a:t>When your child is spelling a word, ask them to use their Fred fingers to count the sounds first, then to write each sound one by one.</a:t>
            </a:r>
          </a:p>
          <a:p>
            <a:r>
              <a:rPr lang="en-GB" dirty="0" smtClean="0"/>
              <a:t>Always make ‘pure’ sounds and encourage your child to do the same.</a:t>
            </a:r>
          </a:p>
          <a:p>
            <a:r>
              <a:rPr lang="en-GB" dirty="0" smtClean="0"/>
              <a:t>Read with them regularly, even if it isn’t a school book. We ask that you listen your child read five times a week.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Will take place in June</a:t>
            </a:r>
          </a:p>
          <a:p>
            <a:r>
              <a:rPr lang="en-GB" dirty="0" smtClean="0"/>
              <a:t>40 words</a:t>
            </a:r>
          </a:p>
          <a:p>
            <a:r>
              <a:rPr lang="en-GB" dirty="0" smtClean="0"/>
              <a:t>Mixture of alien and real words</a:t>
            </a:r>
          </a:p>
          <a:p>
            <a:r>
              <a:rPr lang="en-GB" dirty="0" smtClean="0"/>
              <a:t>Currently the pass mark is 32</a:t>
            </a:r>
          </a:p>
          <a:p>
            <a:r>
              <a:rPr lang="en-GB" dirty="0" smtClean="0"/>
              <a:t>If they do not achieve 32 they will need to re take it in Year 2.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phonics?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Sight vocabulary used to be the norm</a:t>
            </a:r>
          </a:p>
          <a:p>
            <a:r>
              <a:rPr lang="en-GB" dirty="0" smtClean="0"/>
              <a:t>Phonics helps children to break words down into sounds or phonemes</a:t>
            </a:r>
          </a:p>
          <a:p>
            <a:r>
              <a:rPr lang="en-GB" dirty="0" smtClean="0"/>
              <a:t>The sounds are taught one by one and practised.</a:t>
            </a:r>
          </a:p>
          <a:p>
            <a:r>
              <a:rPr lang="en-GB" dirty="0" smtClean="0"/>
              <a:t>Children are taught to use the sounds to read and write.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Terminology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Phoneme - The smallest unit of sound</a:t>
            </a:r>
          </a:p>
          <a:p>
            <a:r>
              <a:rPr lang="en-GB" b="1" dirty="0" smtClean="0"/>
              <a:t> Grapheme - A way of writing down a phoneme </a:t>
            </a:r>
            <a:r>
              <a:rPr lang="en-GB" b="1" dirty="0" err="1" smtClean="0"/>
              <a:t>ie</a:t>
            </a:r>
            <a:r>
              <a:rPr lang="en-GB" b="1" dirty="0" smtClean="0"/>
              <a:t>. </a:t>
            </a:r>
            <a:r>
              <a:rPr lang="en-GB" b="1" dirty="0" err="1" smtClean="0"/>
              <a:t>sh</a:t>
            </a:r>
            <a:r>
              <a:rPr lang="en-GB" b="1" dirty="0" smtClean="0"/>
              <a:t>, </a:t>
            </a:r>
            <a:r>
              <a:rPr lang="en-GB" b="1" dirty="0" err="1" smtClean="0"/>
              <a:t>tch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Segmenting and blending – breaking down and putting together </a:t>
            </a:r>
          </a:p>
          <a:p>
            <a:r>
              <a:rPr lang="en-GB" b="1" dirty="0" smtClean="0"/>
              <a:t>Digraph – two letters that make a single sound </a:t>
            </a:r>
          </a:p>
          <a:p>
            <a:r>
              <a:rPr lang="en-GB" b="1" dirty="0" err="1" smtClean="0"/>
              <a:t>Trigraph</a:t>
            </a:r>
            <a:r>
              <a:rPr lang="en-GB" b="1" dirty="0" smtClean="0"/>
              <a:t> – three letters that make a single sound </a:t>
            </a:r>
          </a:p>
          <a:p>
            <a:r>
              <a:rPr lang="en-GB" b="1" dirty="0" smtClean="0"/>
              <a:t>Split digraph – two letters split to make one sound </a:t>
            </a:r>
            <a:r>
              <a:rPr lang="en-GB" b="1" dirty="0" err="1" smtClean="0"/>
              <a:t>ie</a:t>
            </a:r>
            <a:r>
              <a:rPr lang="en-GB" b="1" dirty="0" smtClean="0"/>
              <a:t>. </a:t>
            </a:r>
            <a:r>
              <a:rPr lang="en-GB" b="1" dirty="0" err="1" smtClean="0"/>
              <a:t>a_e</a:t>
            </a:r>
            <a:r>
              <a:rPr lang="en-GB" b="1" dirty="0" smtClean="0"/>
              <a:t> </a:t>
            </a:r>
          </a:p>
          <a:p>
            <a:r>
              <a:rPr lang="en-GB" b="1" dirty="0" smtClean="0"/>
              <a:t>Abbreviations </a:t>
            </a:r>
            <a:r>
              <a:rPr lang="en-GB" b="1" dirty="0" err="1" smtClean="0"/>
              <a:t>ie</a:t>
            </a:r>
            <a:r>
              <a:rPr lang="en-GB" b="1" dirty="0" smtClean="0"/>
              <a:t>. CVC, CVCC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Phonics and the English language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There are 44 sounds in the English language.</a:t>
            </a:r>
          </a:p>
          <a:p>
            <a:r>
              <a:rPr lang="en-GB" dirty="0" smtClean="0"/>
              <a:t>See these on your speed sounds chart.</a:t>
            </a:r>
          </a:p>
          <a:p>
            <a:r>
              <a:rPr lang="en-GB" dirty="0" smtClean="0"/>
              <a:t>44 sounds, but 26 letters and several ways of spelling each sound.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read write inc?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Read Write Inc is a synthetic phonics programme with good success rates in other schools and in our school.</a:t>
            </a:r>
          </a:p>
          <a:p>
            <a:r>
              <a:rPr lang="en-GB" dirty="0" smtClean="0"/>
              <a:t>In the </a:t>
            </a:r>
            <a:r>
              <a:rPr lang="en-GB" dirty="0" err="1" smtClean="0"/>
              <a:t>Ofsted</a:t>
            </a:r>
            <a:r>
              <a:rPr lang="en-GB" dirty="0" smtClean="0"/>
              <a:t> document ‘Reading by Six’ – seven out of the 12 Outstanding schools mentioned were using Read Write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it 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GB" dirty="0" smtClean="0"/>
              <a:t>Firstly the children are assessed against the sounds. They are asked to make each sound and read words that use that sound.</a:t>
            </a:r>
          </a:p>
          <a:p>
            <a:pPr marL="457200" indent="-457200">
              <a:buAutoNum type="arabicPeriod"/>
            </a:pPr>
            <a:r>
              <a:rPr lang="en-GB" dirty="0" smtClean="0"/>
              <a:t>From this assessment, we can group them into bands.</a:t>
            </a:r>
          </a:p>
          <a:p>
            <a:pPr marL="457200" indent="-457200">
              <a:buAutoNum type="arabicPeriod"/>
            </a:pPr>
            <a:r>
              <a:rPr lang="en-GB" dirty="0" smtClean="0"/>
              <a:t>The lowest band is A going up to J.</a:t>
            </a:r>
          </a:p>
          <a:p>
            <a:pPr marL="457200" indent="-457200">
              <a:buAutoNum type="arabicPeriod"/>
            </a:pPr>
            <a:r>
              <a:rPr lang="en-GB" dirty="0" smtClean="0"/>
              <a:t>Children must not have ‘gaps’ in their phonic knowledge, so sounds are revisited often.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is it taught?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Children learn initial letter sounds first.</a:t>
            </a:r>
          </a:p>
          <a:p>
            <a:r>
              <a:rPr lang="en-GB" dirty="0" smtClean="0"/>
              <a:t>They are taught to </a:t>
            </a:r>
            <a:r>
              <a:rPr lang="en-GB" b="1" dirty="0" smtClean="0"/>
              <a:t>blend</a:t>
            </a:r>
            <a:r>
              <a:rPr lang="en-GB" dirty="0" smtClean="0"/>
              <a:t> these sounds to read words.</a:t>
            </a:r>
          </a:p>
          <a:p>
            <a:r>
              <a:rPr lang="en-GB" dirty="0" smtClean="0"/>
              <a:t>They are taught to </a:t>
            </a:r>
            <a:r>
              <a:rPr lang="en-GB" b="1" dirty="0" smtClean="0"/>
              <a:t>segment</a:t>
            </a:r>
            <a:r>
              <a:rPr lang="en-GB" dirty="0" smtClean="0"/>
              <a:t> these sounds to spell the words.</a:t>
            </a:r>
          </a:p>
          <a:p>
            <a:r>
              <a:rPr lang="en-GB" dirty="0" smtClean="0"/>
              <a:t>Children are then taught the simplest way to spell each of the 44 sounds. This gives them a strategy for writing most word.</a:t>
            </a:r>
          </a:p>
          <a:p>
            <a:r>
              <a:rPr lang="en-GB" dirty="0" smtClean="0"/>
              <a:t>Finally, children are taught other ways of spelling these sounds.</a:t>
            </a:r>
          </a:p>
          <a:p>
            <a:r>
              <a:rPr lang="en-GB" dirty="0" smtClean="0"/>
              <a:t>For each sound, children learn to read and spell ‘green words’. These are words that use the sound they are learning about.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 1 sounds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Sounds are taught in this order to begin with.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4400" dirty="0" smtClean="0">
                <a:latin typeface="Comic Sans MS" pitchFamily="66" charset="0"/>
              </a:rPr>
              <a:t>m, a, s, d, t, </a:t>
            </a:r>
            <a:r>
              <a:rPr lang="en-GB" sz="4400" dirty="0" err="1" smtClean="0">
                <a:latin typeface="Comic Sans MS" pitchFamily="66" charset="0"/>
              </a:rPr>
              <a:t>i</a:t>
            </a:r>
            <a:r>
              <a:rPr lang="en-GB" sz="4400" dirty="0" smtClean="0">
                <a:latin typeface="Comic Sans MS" pitchFamily="66" charset="0"/>
              </a:rPr>
              <a:t>, n, p, g, o, c, k, u, b, f, e, l, h, </a:t>
            </a:r>
            <a:r>
              <a:rPr lang="en-GB" sz="4400" dirty="0" err="1" smtClean="0">
                <a:latin typeface="Comic Sans MS" pitchFamily="66" charset="0"/>
              </a:rPr>
              <a:t>sh</a:t>
            </a:r>
            <a:r>
              <a:rPr lang="en-GB" sz="4400" dirty="0" smtClean="0">
                <a:latin typeface="Comic Sans MS" pitchFamily="66" charset="0"/>
              </a:rPr>
              <a:t>, r, j, v, y, w, </a:t>
            </a:r>
            <a:r>
              <a:rPr lang="en-GB" sz="4400" dirty="0" err="1" smtClean="0">
                <a:latin typeface="Comic Sans MS" pitchFamily="66" charset="0"/>
              </a:rPr>
              <a:t>th</a:t>
            </a:r>
            <a:r>
              <a:rPr lang="en-GB" sz="4400" dirty="0" smtClean="0">
                <a:latin typeface="Comic Sans MS" pitchFamily="66" charset="0"/>
              </a:rPr>
              <a:t>, z, </a:t>
            </a:r>
            <a:r>
              <a:rPr lang="en-GB" sz="4400" dirty="0" err="1" smtClean="0">
                <a:latin typeface="Comic Sans MS" pitchFamily="66" charset="0"/>
              </a:rPr>
              <a:t>ch</a:t>
            </a:r>
            <a:r>
              <a:rPr lang="en-GB" sz="4400" dirty="0" smtClean="0">
                <a:latin typeface="Comic Sans MS" pitchFamily="66" charset="0"/>
              </a:rPr>
              <a:t>, </a:t>
            </a:r>
            <a:r>
              <a:rPr lang="en-GB" sz="4400" dirty="0" err="1" smtClean="0">
                <a:latin typeface="Comic Sans MS" pitchFamily="66" charset="0"/>
              </a:rPr>
              <a:t>qu</a:t>
            </a:r>
            <a:r>
              <a:rPr lang="en-GB" sz="4400" dirty="0" smtClean="0">
                <a:latin typeface="Comic Sans MS" pitchFamily="66" charset="0"/>
              </a:rPr>
              <a:t>, x, </a:t>
            </a:r>
            <a:r>
              <a:rPr lang="en-GB" sz="4400" dirty="0" err="1" smtClean="0">
                <a:latin typeface="Comic Sans MS" pitchFamily="66" charset="0"/>
              </a:rPr>
              <a:t>ng</a:t>
            </a:r>
            <a:r>
              <a:rPr lang="en-GB" sz="4400" dirty="0" smtClean="0">
                <a:latin typeface="Comic Sans MS" pitchFamily="66" charset="0"/>
              </a:rPr>
              <a:t>, </a:t>
            </a:r>
            <a:r>
              <a:rPr lang="en-GB" sz="4400" dirty="0" err="1" smtClean="0">
                <a:latin typeface="Comic Sans MS" pitchFamily="66" charset="0"/>
              </a:rPr>
              <a:t>nk</a:t>
            </a:r>
            <a:endParaRPr lang="en-GB" sz="4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GB" dirty="0" smtClean="0"/>
              <a:t>Each sound is taught with a picture, to help the children to remember the sound.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These are mostly single letters, with some </a:t>
            </a:r>
            <a:r>
              <a:rPr lang="en-GB" b="1" dirty="0" smtClean="0"/>
              <a:t>digraphs.</a:t>
            </a:r>
          </a:p>
          <a:p>
            <a:pPr>
              <a:buNone/>
            </a:pPr>
            <a:r>
              <a:rPr lang="en-GB" dirty="0" smtClean="0"/>
              <a:t>Children learn to spell </a:t>
            </a:r>
            <a:r>
              <a:rPr lang="en-GB" b="1" dirty="0" smtClean="0"/>
              <a:t>CVC </a:t>
            </a:r>
            <a:r>
              <a:rPr lang="en-GB" dirty="0" smtClean="0"/>
              <a:t>and </a:t>
            </a:r>
            <a:r>
              <a:rPr lang="en-GB" b="1" dirty="0" smtClean="0"/>
              <a:t>CCVC</a:t>
            </a:r>
            <a:r>
              <a:rPr lang="en-GB" dirty="0" smtClean="0"/>
              <a:t> words</a:t>
            </a:r>
            <a:r>
              <a:rPr lang="en-GB" b="1" dirty="0" smtClean="0"/>
              <a:t>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182</TotalTime>
  <Words>1738</Words>
  <Application>Microsoft Office PowerPoint</Application>
  <PresentationFormat>On-screen Show (4:3)</PresentationFormat>
  <Paragraphs>191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Read Write Inc Phonics</vt:lpstr>
      <vt:lpstr>Aims of the session</vt:lpstr>
      <vt:lpstr>What is phonics?</vt:lpstr>
      <vt:lpstr>Terminology</vt:lpstr>
      <vt:lpstr>Phonics and the English language</vt:lpstr>
      <vt:lpstr>Why read write inc?</vt:lpstr>
      <vt:lpstr>How it works</vt:lpstr>
      <vt:lpstr>How is it taught?</vt:lpstr>
      <vt:lpstr>Set 1 sounds</vt:lpstr>
      <vt:lpstr>Set 2 sounds</vt:lpstr>
      <vt:lpstr>Set 2</vt:lpstr>
      <vt:lpstr>Set 3 sounds</vt:lpstr>
      <vt:lpstr>Bouncy and Stretchy sounds</vt:lpstr>
      <vt:lpstr>Segmenting for spelling</vt:lpstr>
      <vt:lpstr>Segmenting for spelling</vt:lpstr>
      <vt:lpstr>Blending for reading</vt:lpstr>
      <vt:lpstr>Pure sounds</vt:lpstr>
      <vt:lpstr>Red words</vt:lpstr>
      <vt:lpstr>Alien words</vt:lpstr>
      <vt:lpstr>Progress in reading</vt:lpstr>
      <vt:lpstr>How you can support at home</vt:lpstr>
      <vt:lpstr>Phonic check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Write Inc Phonics</dc:title>
  <dc:creator>sscott</dc:creator>
  <cp:lastModifiedBy>mgardner</cp:lastModifiedBy>
  <cp:revision>31</cp:revision>
  <dcterms:created xsi:type="dcterms:W3CDTF">2014-11-18T19:05:32Z</dcterms:created>
  <dcterms:modified xsi:type="dcterms:W3CDTF">2019-01-14T08:53:16Z</dcterms:modified>
</cp:coreProperties>
</file>