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79" r:id="rId10"/>
    <p:sldId id="277" r:id="rId11"/>
    <p:sldId id="27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2199B-8FF6-45E7-867A-097F31CE9629}" type="datetimeFigureOut">
              <a:rPr lang="en-GB" smtClean="0"/>
              <a:pPr/>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806F35-77AC-438E-8E75-69D62F7E00B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2199B-8FF6-45E7-867A-097F31CE9629}" type="datetimeFigureOut">
              <a:rPr lang="en-GB" smtClean="0"/>
              <a:pPr/>
              <a:t>13/06/2018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06F35-77AC-438E-8E75-69D62F7E00BA}" type="slidenum">
              <a:rPr lang="en-GB" smtClean="0"/>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6588224" y="188640"/>
            <a:ext cx="2373549" cy="807396"/>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6466114"/>
            <a:ext cx="9144000" cy="3918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630616" cy="2016224"/>
          </a:xfrm>
        </p:spPr>
        <p:style>
          <a:lnRef idx="3">
            <a:schemeClr val="lt1"/>
          </a:lnRef>
          <a:fillRef idx="1">
            <a:schemeClr val="accent1"/>
          </a:fillRef>
          <a:effectRef idx="1">
            <a:schemeClr val="accent1"/>
          </a:effectRef>
          <a:fontRef idx="minor">
            <a:schemeClr val="lt1"/>
          </a:fontRef>
        </p:style>
        <p:txBody>
          <a:bodyPr>
            <a:normAutofit/>
          </a:bodyPr>
          <a:lstStyle/>
          <a:p>
            <a:r>
              <a:rPr lang="en-GB" dirty="0" smtClean="0"/>
              <a:t>Welcome to Foundation at Great </a:t>
            </a:r>
            <a:r>
              <a:rPr lang="en-GB" dirty="0" err="1" smtClean="0"/>
              <a:t>Linford</a:t>
            </a:r>
            <a:r>
              <a:rPr lang="en-GB" dirty="0" smtClean="0"/>
              <a:t> Primary School</a:t>
            </a:r>
            <a:endParaRPr lang="en-GB" dirty="0"/>
          </a:p>
        </p:txBody>
      </p:sp>
      <p:sp>
        <p:nvSpPr>
          <p:cNvPr id="3" name="Subtitle 2"/>
          <p:cNvSpPr>
            <a:spLocks noGrp="1"/>
          </p:cNvSpPr>
          <p:nvPr>
            <p:ph type="subTitle" idx="1"/>
          </p:nvPr>
        </p:nvSpPr>
        <p:spPr>
          <a:xfrm>
            <a:off x="1331640" y="4509120"/>
            <a:ext cx="6400800" cy="910952"/>
          </a:xfrm>
        </p:spPr>
        <p:style>
          <a:lnRef idx="1">
            <a:schemeClr val="accent1"/>
          </a:lnRef>
          <a:fillRef idx="2">
            <a:schemeClr val="accent1"/>
          </a:fillRef>
          <a:effectRef idx="1">
            <a:schemeClr val="accent1"/>
          </a:effectRef>
          <a:fontRef idx="minor">
            <a:schemeClr val="dk1"/>
          </a:fontRef>
        </p:style>
        <p:txBody>
          <a:bodyPr>
            <a:normAutofit/>
          </a:bodyPr>
          <a:lstStyle/>
          <a:p>
            <a:r>
              <a:rPr lang="en-GB" sz="4000" dirty="0" smtClean="0">
                <a:solidFill>
                  <a:schemeClr val="tx1"/>
                </a:solidFill>
              </a:rPr>
              <a:t>Aspire, Achieve, Enjoy, Thrive</a:t>
            </a:r>
          </a:p>
          <a:p>
            <a:endParaRPr lang="en-GB" sz="4000" dirty="0" smtClean="0">
              <a:solidFill>
                <a:schemeClr val="tx1"/>
              </a:solidFill>
            </a:endParaRPr>
          </a:p>
          <a:p>
            <a:endParaRPr lang="en-GB"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Dates to remember</a:t>
            </a:r>
            <a:endParaRPr lang="en-GB" dirty="0"/>
          </a:p>
        </p:txBody>
      </p:sp>
      <p:sp>
        <p:nvSpPr>
          <p:cNvPr id="3" name="Content Placeholder 2"/>
          <p:cNvSpPr>
            <a:spLocks noGrp="1"/>
          </p:cNvSpPr>
          <p:nvPr>
            <p:ph idx="1"/>
          </p:nvPr>
        </p:nvSpPr>
        <p:spPr/>
        <p:txBody>
          <a:bodyPr/>
          <a:lstStyle/>
          <a:p>
            <a:r>
              <a:rPr lang="en-GB" b="1" dirty="0" smtClean="0"/>
              <a:t>Monday 2nd</a:t>
            </a:r>
            <a:r>
              <a:rPr lang="en-GB" b="1" dirty="0" smtClean="0"/>
              <a:t> </a:t>
            </a:r>
            <a:r>
              <a:rPr lang="en-GB" b="1" dirty="0" smtClean="0"/>
              <a:t>July </a:t>
            </a:r>
            <a:r>
              <a:rPr lang="en-GB" dirty="0" smtClean="0"/>
              <a:t>– </a:t>
            </a:r>
            <a:r>
              <a:rPr lang="en-GB" dirty="0" smtClean="0"/>
              <a:t>10am – 11am.Stay </a:t>
            </a:r>
            <a:r>
              <a:rPr lang="en-GB" dirty="0" smtClean="0"/>
              <a:t>and Play -with Parents/carers </a:t>
            </a:r>
          </a:p>
          <a:p>
            <a:r>
              <a:rPr lang="en-GB" b="1" dirty="0" smtClean="0"/>
              <a:t>Wednesday 11</a:t>
            </a:r>
            <a:r>
              <a:rPr lang="en-GB" b="1" baseline="30000" dirty="0" smtClean="0"/>
              <a:t>th</a:t>
            </a:r>
            <a:r>
              <a:rPr lang="en-GB" b="1" dirty="0" smtClean="0"/>
              <a:t> </a:t>
            </a:r>
            <a:r>
              <a:rPr lang="en-GB" b="1" dirty="0" smtClean="0"/>
              <a:t>July – </a:t>
            </a:r>
            <a:r>
              <a:rPr lang="en-GB" dirty="0" smtClean="0"/>
              <a:t>2</a:t>
            </a:r>
            <a:r>
              <a:rPr lang="en-GB" dirty="0" smtClean="0"/>
              <a:t>pm-3pm</a:t>
            </a:r>
            <a:r>
              <a:rPr lang="en-GB" dirty="0" smtClean="0"/>
              <a:t>. Stay and Play-without parents/carers (parents please stay in our community room) </a:t>
            </a:r>
          </a:p>
          <a:p>
            <a:r>
              <a:rPr lang="en-GB" b="1" dirty="0" smtClean="0"/>
              <a:t>Wednesday </a:t>
            </a:r>
            <a:r>
              <a:rPr lang="en-GB" b="1" dirty="0" smtClean="0"/>
              <a:t>18</a:t>
            </a:r>
            <a:r>
              <a:rPr lang="en-GB" b="1" baseline="30000" dirty="0" smtClean="0"/>
              <a:t>th</a:t>
            </a:r>
            <a:r>
              <a:rPr lang="en-GB" b="1" dirty="0" smtClean="0"/>
              <a:t> </a:t>
            </a:r>
            <a:r>
              <a:rPr lang="en-GB" b="1" dirty="0" smtClean="0"/>
              <a:t>July – </a:t>
            </a:r>
            <a:r>
              <a:rPr lang="en-GB" dirty="0" smtClean="0"/>
              <a:t>2pm – 3p</a:t>
            </a:r>
            <a:r>
              <a:rPr lang="en-GB" dirty="0" smtClean="0"/>
              <a:t>m.Gruffalo picnic and </a:t>
            </a:r>
            <a:r>
              <a:rPr lang="en-GB" dirty="0" smtClean="0"/>
              <a:t>outdoor art –With Parents/Carers </a:t>
            </a:r>
          </a:p>
          <a:p>
            <a:pPr>
              <a:buNone/>
            </a:pP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Great </a:t>
            </a:r>
            <a:r>
              <a:rPr lang="en-GB" dirty="0" err="1" smtClean="0"/>
              <a:t>Linford</a:t>
            </a:r>
            <a:r>
              <a:rPr lang="en-GB" dirty="0" smtClean="0"/>
              <a:t> Early Years Vision</a:t>
            </a:r>
            <a:endParaRPr lang="en-GB" dirty="0"/>
          </a:p>
        </p:txBody>
      </p:sp>
      <p:sp>
        <p:nvSpPr>
          <p:cNvPr id="4" name="Content Placeholder 3"/>
          <p:cNvSpPr>
            <a:spLocks noGrp="1"/>
          </p:cNvSpPr>
          <p:nvPr>
            <p:ph idx="1"/>
          </p:nvPr>
        </p:nvSpPr>
        <p:spPr/>
        <p:txBody>
          <a:bodyPr>
            <a:normAutofit fontScale="47500" lnSpcReduction="20000"/>
          </a:bodyPr>
          <a:lstStyle/>
          <a:p>
            <a:pPr>
              <a:buNone/>
            </a:pPr>
            <a:endParaRPr lang="en-GB" dirty="0" smtClean="0"/>
          </a:p>
          <a:p>
            <a:pPr>
              <a:buNone/>
            </a:pPr>
            <a:endParaRPr lang="en-GB" dirty="0" smtClean="0"/>
          </a:p>
          <a:p>
            <a:pPr algn="ctr">
              <a:buNone/>
            </a:pPr>
            <a:r>
              <a:rPr lang="en-GB" sz="4800" dirty="0" smtClean="0"/>
              <a:t>We believe that every child is unique and has a right to a challenging, creative and inspiring curriculum which will harness and build on the hundred languages of children. They will be immersed in a nurturing, caring and safe environment with families, teachers and other children as co-learners. They will be given the roots to achieve to their true potential in every aspect of learning not only for their journey through Great </a:t>
            </a:r>
            <a:r>
              <a:rPr lang="en-GB" sz="4800" dirty="0" err="1" smtClean="0"/>
              <a:t>Linford</a:t>
            </a:r>
            <a:r>
              <a:rPr lang="en-GB" sz="4800" dirty="0" smtClean="0"/>
              <a:t> but to enable them to thrive as a lifelong learner. </a:t>
            </a:r>
          </a:p>
          <a:p>
            <a:pPr algn="ctr">
              <a:buNone/>
            </a:pPr>
            <a:r>
              <a:rPr lang="en-GB" sz="4800" dirty="0" smtClean="0"/>
              <a:t>We believe that building respect, responsibility and community between children, families and staff are at the core of enabling every child to become an active constructor of knowledge both inside and outside of the classroom. </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Pack</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Name </a:t>
            </a:r>
            <a:r>
              <a:rPr lang="en-GB" sz="2800" dirty="0" smtClean="0"/>
              <a:t>of the class your child is in</a:t>
            </a:r>
            <a:r>
              <a:rPr lang="en-GB" sz="2800" dirty="0" smtClean="0"/>
              <a:t>.</a:t>
            </a:r>
          </a:p>
          <a:p>
            <a:r>
              <a:rPr lang="en-GB" sz="2800" dirty="0" smtClean="0"/>
              <a:t>Name of your child’s class teacher.</a:t>
            </a:r>
            <a:endParaRPr lang="en-GB" sz="2800" dirty="0" smtClean="0"/>
          </a:p>
          <a:p>
            <a:r>
              <a:rPr lang="en-GB" sz="2800" dirty="0" smtClean="0"/>
              <a:t>Your home visit date and time.</a:t>
            </a:r>
          </a:p>
          <a:p>
            <a:r>
              <a:rPr lang="en-GB" sz="2800" dirty="0" smtClean="0"/>
              <a:t>Your child’s start date and time</a:t>
            </a:r>
            <a:r>
              <a:rPr lang="en-GB" sz="2800" dirty="0" smtClean="0"/>
              <a:t>.</a:t>
            </a:r>
          </a:p>
          <a:p>
            <a:r>
              <a:rPr lang="en-GB" sz="2800" dirty="0" smtClean="0"/>
              <a:t>Term dates </a:t>
            </a:r>
          </a:p>
          <a:p>
            <a:r>
              <a:rPr lang="en-GB" sz="2800" dirty="0" smtClean="0"/>
              <a:t>Uniform information</a:t>
            </a:r>
          </a:p>
          <a:p>
            <a:r>
              <a:rPr lang="en-GB" sz="2800" dirty="0" smtClean="0"/>
              <a:t>GDPR agreement</a:t>
            </a:r>
          </a:p>
          <a:p>
            <a:r>
              <a:rPr lang="en-GB" sz="2800" dirty="0" smtClean="0"/>
              <a:t>Information on hot dinners</a:t>
            </a:r>
          </a:p>
          <a:p>
            <a:r>
              <a:rPr lang="en-GB" sz="2800" dirty="0" smtClean="0"/>
              <a:t>Information on pupil premium </a:t>
            </a:r>
            <a:endParaRPr lang="en-GB" dirty="0" smtClean="0"/>
          </a:p>
          <a:p>
            <a:endParaRPr lang="en-GB" dirty="0" smtClean="0"/>
          </a:p>
          <a:p>
            <a:pPr>
              <a:buNone/>
            </a:pPr>
            <a:endParaRPr lang="en-GB" dirty="0" smtClean="0"/>
          </a:p>
          <a:p>
            <a:pPr>
              <a:buNone/>
            </a:pPr>
            <a:endParaRPr lang="en-GB" dirty="0" smtClean="0"/>
          </a:p>
          <a:p>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Uniform</a:t>
            </a:r>
            <a:endParaRPr lang="en-GB" dirty="0"/>
          </a:p>
        </p:txBody>
      </p:sp>
      <p:sp>
        <p:nvSpPr>
          <p:cNvPr id="3" name="Content Placeholder 2"/>
          <p:cNvSpPr>
            <a:spLocks noGrp="1"/>
          </p:cNvSpPr>
          <p:nvPr>
            <p:ph idx="1"/>
          </p:nvPr>
        </p:nvSpPr>
        <p:spPr/>
        <p:txBody>
          <a:bodyPr/>
          <a:lstStyle/>
          <a:p>
            <a:endParaRPr lang="en-GB"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Screen Shot 2015-08-28 at 12.10.50.png"/>
          <p:cNvPicPr>
            <a:picLocks noChangeAspect="1"/>
          </p:cNvPicPr>
          <p:nvPr/>
        </p:nvPicPr>
        <p:blipFill>
          <a:blip r:embed="rId2" cstate="print"/>
          <a:stretch>
            <a:fillRect/>
          </a:stretch>
        </p:blipFill>
        <p:spPr>
          <a:xfrm>
            <a:off x="558188" y="1692165"/>
            <a:ext cx="2057400" cy="1863796"/>
          </a:xfrm>
          <a:prstGeom prst="rect">
            <a:avLst/>
          </a:prstGeom>
        </p:spPr>
      </p:pic>
      <p:pic>
        <p:nvPicPr>
          <p:cNvPr id="6" name="Picture 5" descr="Screen Shot 2015-08-28 at 12.11.42.png"/>
          <p:cNvPicPr>
            <a:picLocks noChangeAspect="1"/>
          </p:cNvPicPr>
          <p:nvPr/>
        </p:nvPicPr>
        <p:blipFill>
          <a:blip r:embed="rId3" cstate="print"/>
          <a:stretch>
            <a:fillRect/>
          </a:stretch>
        </p:blipFill>
        <p:spPr>
          <a:xfrm>
            <a:off x="3491880" y="1772816"/>
            <a:ext cx="2390579" cy="2133600"/>
          </a:xfrm>
          <a:prstGeom prst="rect">
            <a:avLst/>
          </a:prstGeom>
        </p:spPr>
      </p:pic>
      <p:pic>
        <p:nvPicPr>
          <p:cNvPr id="7" name="Picture 6" descr="Screen Shot 2015-08-28 at 12.09.47.png"/>
          <p:cNvPicPr>
            <a:picLocks noChangeAspect="1"/>
          </p:cNvPicPr>
          <p:nvPr/>
        </p:nvPicPr>
        <p:blipFill>
          <a:blip r:embed="rId4" cstate="print"/>
          <a:stretch>
            <a:fillRect/>
          </a:stretch>
        </p:blipFill>
        <p:spPr>
          <a:xfrm>
            <a:off x="5652120" y="3356992"/>
            <a:ext cx="2707223" cy="2459727"/>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3688" y="3933056"/>
            <a:ext cx="2171700" cy="2171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 Kit</a:t>
            </a:r>
            <a:endParaRPr lang="en-GB" dirty="0"/>
          </a:p>
        </p:txBody>
      </p:sp>
      <p:pic>
        <p:nvPicPr>
          <p:cNvPr id="4" name="Content Placeholder 3" descr="Screen Shot 2015-08-28 at 12.14.04.png"/>
          <p:cNvPicPr>
            <a:picLocks noGrp="1" noChangeAspect="1"/>
          </p:cNvPicPr>
          <p:nvPr>
            <p:ph idx="1"/>
          </p:nvPr>
        </p:nvPicPr>
        <p:blipFill>
          <a:blip r:embed="rId2" cstate="print"/>
          <a:stretch>
            <a:fillRect/>
          </a:stretch>
        </p:blipFill>
        <p:spPr>
          <a:xfrm>
            <a:off x="971600" y="1844824"/>
            <a:ext cx="2132317" cy="1953585"/>
          </a:xfrm>
          <a:prstGeom prst="rect">
            <a:avLst/>
          </a:prstGeom>
        </p:spPr>
      </p:pic>
      <p:pic>
        <p:nvPicPr>
          <p:cNvPr id="5" name="Picture 4" descr="Screen Shot 2015-08-28 at 12.13.25.png"/>
          <p:cNvPicPr>
            <a:picLocks noChangeAspect="1"/>
          </p:cNvPicPr>
          <p:nvPr/>
        </p:nvPicPr>
        <p:blipFill>
          <a:blip r:embed="rId3" cstate="print"/>
          <a:stretch>
            <a:fillRect/>
          </a:stretch>
        </p:blipFill>
        <p:spPr>
          <a:xfrm>
            <a:off x="5724128" y="1844824"/>
            <a:ext cx="1524000" cy="21499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What  your child will need when they start school</a:t>
            </a:r>
            <a:br>
              <a:rPr lang="en-GB" dirty="0" smtClean="0"/>
            </a:br>
            <a:endParaRPr lang="en-GB" dirty="0"/>
          </a:p>
        </p:txBody>
      </p:sp>
      <p:sp>
        <p:nvSpPr>
          <p:cNvPr id="3" name="Content Placeholder 2"/>
          <p:cNvSpPr>
            <a:spLocks noGrp="1"/>
          </p:cNvSpPr>
          <p:nvPr>
            <p:ph idx="1"/>
          </p:nvPr>
        </p:nvSpPr>
        <p:spPr>
          <a:xfrm>
            <a:off x="457200" y="1988840"/>
            <a:ext cx="8229600" cy="4137323"/>
          </a:xfrm>
        </p:spPr>
        <p:txBody>
          <a:bodyPr/>
          <a:lstStyle/>
          <a:p>
            <a:r>
              <a:rPr lang="en-GB" sz="2800" dirty="0" smtClean="0"/>
              <a:t>School uniform and PE kit.</a:t>
            </a:r>
          </a:p>
          <a:p>
            <a:r>
              <a:rPr lang="en-GB" sz="2800" dirty="0" smtClean="0"/>
              <a:t>Please provide a spare set of clothes they can keep on their peg in case of accidents.</a:t>
            </a:r>
          </a:p>
          <a:p>
            <a:r>
              <a:rPr lang="en-GB" sz="2800" dirty="0" smtClean="0"/>
              <a:t>They will take part in forest schools each week so waterproofs and </a:t>
            </a:r>
            <a:r>
              <a:rPr lang="en-GB" sz="2800" dirty="0" err="1" smtClean="0"/>
              <a:t>wellies</a:t>
            </a:r>
            <a:r>
              <a:rPr lang="en-GB" sz="2800" dirty="0" smtClean="0"/>
              <a:t> would be really useful.</a:t>
            </a:r>
          </a:p>
          <a:p>
            <a:r>
              <a:rPr lang="en-GB" sz="2800" dirty="0" smtClean="0"/>
              <a:t>Please ensure your child has some form of book bag.</a:t>
            </a:r>
          </a:p>
          <a:p>
            <a:r>
              <a:rPr lang="en-GB" sz="2800" dirty="0" smtClean="0"/>
              <a:t>Name everything!</a:t>
            </a:r>
          </a:p>
          <a:p>
            <a:pPr>
              <a:buNone/>
            </a:pP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How to prepare you child </a:t>
            </a:r>
            <a:endParaRPr lang="en-GB" dirty="0"/>
          </a:p>
        </p:txBody>
      </p:sp>
      <p:sp>
        <p:nvSpPr>
          <p:cNvPr id="3" name="Content Placeholder 2"/>
          <p:cNvSpPr>
            <a:spLocks noGrp="1"/>
          </p:cNvSpPr>
          <p:nvPr>
            <p:ph idx="1"/>
          </p:nvPr>
        </p:nvSpPr>
        <p:spPr/>
        <p:txBody>
          <a:bodyPr/>
          <a:lstStyle/>
          <a:p>
            <a:r>
              <a:rPr lang="en-GB" dirty="0" smtClean="0"/>
              <a:t>Encourage them to dress themselves each morning.</a:t>
            </a:r>
          </a:p>
          <a:p>
            <a:r>
              <a:rPr lang="en-GB" dirty="0" smtClean="0"/>
              <a:t>Encourage them to practise putting on their own shoes. </a:t>
            </a:r>
          </a:p>
          <a:p>
            <a:r>
              <a:rPr lang="en-GB" dirty="0" smtClean="0"/>
              <a:t>Encourage them to start doing up their own coats. </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a:t>
            </a:r>
            <a:endParaRPr lang="en-GB" dirty="0"/>
          </a:p>
        </p:txBody>
      </p:sp>
      <p:sp>
        <p:nvSpPr>
          <p:cNvPr id="3" name="Content Placeholder 2"/>
          <p:cNvSpPr>
            <a:spLocks noGrp="1"/>
          </p:cNvSpPr>
          <p:nvPr>
            <p:ph idx="1"/>
          </p:nvPr>
        </p:nvSpPr>
        <p:spPr/>
        <p:txBody>
          <a:bodyPr/>
          <a:lstStyle/>
          <a:p>
            <a:r>
              <a:rPr lang="en-GB" dirty="0" smtClean="0"/>
              <a:t>We aim for 97%</a:t>
            </a:r>
          </a:p>
          <a:p>
            <a:r>
              <a:rPr lang="en-GB" dirty="0" smtClean="0"/>
              <a:t>Certificates given out at the end of each term to celebrate good attendance.</a:t>
            </a:r>
          </a:p>
          <a:p>
            <a:r>
              <a:rPr lang="en-GB" dirty="0" smtClean="0"/>
              <a:t>No holidays in term time – law</a:t>
            </a:r>
          </a:p>
          <a:p>
            <a:r>
              <a:rPr lang="en-GB" dirty="0" smtClean="0"/>
              <a:t>Sickness and/or diarrhoea – 48 hour policy. We aim to combat this by lots of washing of hands!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Pupil Premium</a:t>
            </a:r>
            <a:endParaRPr lang="en-GB" dirty="0"/>
          </a:p>
        </p:txBody>
      </p:sp>
      <p:sp>
        <p:nvSpPr>
          <p:cNvPr id="3" name="Content Placeholder 2"/>
          <p:cNvSpPr>
            <a:spLocks noGrp="1"/>
          </p:cNvSpPr>
          <p:nvPr>
            <p:ph idx="1"/>
          </p:nvPr>
        </p:nvSpPr>
        <p:spPr/>
        <p:txBody>
          <a:bodyPr>
            <a:normAutofit fontScale="47500" lnSpcReduction="20000"/>
          </a:bodyPr>
          <a:lstStyle/>
          <a:p>
            <a:r>
              <a:rPr lang="en-GB" dirty="0" smtClean="0"/>
              <a:t>If you are in receipt of any the following benefits then you may be eligible for pupil premium:</a:t>
            </a:r>
          </a:p>
          <a:p>
            <a:pPr lvl="0"/>
            <a:r>
              <a:rPr lang="en-GB" dirty="0" smtClean="0"/>
              <a:t>Income support</a:t>
            </a:r>
          </a:p>
          <a:p>
            <a:pPr lvl="0"/>
            <a:r>
              <a:rPr lang="en-GB" dirty="0" smtClean="0"/>
              <a:t>income-based Jobseekers Allowance</a:t>
            </a:r>
          </a:p>
          <a:p>
            <a:pPr lvl="0"/>
            <a:r>
              <a:rPr lang="en-GB" dirty="0" smtClean="0"/>
              <a:t>income-related Employment and Support Allowance</a:t>
            </a:r>
          </a:p>
          <a:p>
            <a:pPr lvl="0"/>
            <a:r>
              <a:rPr lang="en-GB" dirty="0" smtClean="0"/>
              <a:t>support under part VI of the Immigration and Asylum Act 1999</a:t>
            </a:r>
          </a:p>
          <a:p>
            <a:pPr lvl="0"/>
            <a:r>
              <a:rPr lang="en-GB" dirty="0" smtClean="0"/>
              <a:t>the guaranteed element of State Pension Credit</a:t>
            </a:r>
          </a:p>
          <a:p>
            <a:pPr lvl="0"/>
            <a:r>
              <a:rPr lang="en-GB" dirty="0" smtClean="0"/>
              <a:t>Child Tax Credit (provided you are not also entitled to Working Tax Credit and have an annual gross income of no more than £16,190)</a:t>
            </a:r>
          </a:p>
          <a:p>
            <a:pPr lvl="0"/>
            <a:r>
              <a:rPr lang="en-GB" dirty="0" smtClean="0"/>
              <a:t>Working Tax Credit run-on, which is paid for four weeks after you stop qualifying for Working Tax Credit</a:t>
            </a:r>
          </a:p>
          <a:p>
            <a:pPr lvl="0"/>
            <a:r>
              <a:rPr lang="en-GB" dirty="0" smtClean="0"/>
              <a:t>Universal Credit</a:t>
            </a:r>
          </a:p>
          <a:p>
            <a:r>
              <a:rPr lang="en-GB" dirty="0" smtClean="0"/>
              <a:t> </a:t>
            </a:r>
          </a:p>
          <a:p>
            <a:r>
              <a:rPr lang="en-GB" u="sng" dirty="0" smtClean="0"/>
              <a:t>Why apply? </a:t>
            </a:r>
            <a:endParaRPr lang="en-GB" dirty="0" smtClean="0"/>
          </a:p>
          <a:p>
            <a:r>
              <a:rPr lang="en-GB" dirty="0" smtClean="0"/>
              <a:t>If you apply and qualify for pupil premium then your child will receive free school meals, half price uniform as well as only paying half price for any trips your child will go on. </a:t>
            </a:r>
          </a:p>
          <a:p>
            <a:r>
              <a:rPr lang="en-GB" u="sng" dirty="0" smtClean="0"/>
              <a:t>How to apply?</a:t>
            </a:r>
            <a:endParaRPr lang="en-GB" dirty="0" smtClean="0"/>
          </a:p>
          <a:p>
            <a:r>
              <a:rPr lang="en-GB" dirty="0" smtClean="0"/>
              <a:t>Register at https://emsonline.milton-keynes.gov.uk/CitizenPortal_LIVE</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TotalTime>
  <Words>423</Words>
  <Application>Microsoft Office PowerPoint</Application>
  <PresentationFormat>On-screen Show (4:3)</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Welcome to Foundation at Great Linford Primary School</vt:lpstr>
      <vt:lpstr> Great Linford Early Years Vision</vt:lpstr>
      <vt:lpstr>Welcome Pack</vt:lpstr>
      <vt:lpstr>School Uniform</vt:lpstr>
      <vt:lpstr>PE Kit</vt:lpstr>
      <vt:lpstr>   What  your child will need when they start school </vt:lpstr>
      <vt:lpstr> How to prepare you child </vt:lpstr>
      <vt:lpstr>Attendance</vt:lpstr>
      <vt:lpstr>Pupil Premium</vt:lpstr>
      <vt:lpstr> Dates to remember</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impact will good leadership have on the Foundation children, families and staff at Great Linford?</dc:title>
  <dc:creator>JIM AND MICHELLE</dc:creator>
  <cp:lastModifiedBy>mgardner</cp:lastModifiedBy>
  <cp:revision>60</cp:revision>
  <dcterms:created xsi:type="dcterms:W3CDTF">2015-02-13T20:05:53Z</dcterms:created>
  <dcterms:modified xsi:type="dcterms:W3CDTF">2018-06-13T10:42:53Z</dcterms:modified>
</cp:coreProperties>
</file>