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9" r:id="rId1"/>
  </p:sldMasterIdLst>
  <p:notesMasterIdLst>
    <p:notesMasterId r:id="rId11"/>
  </p:notesMasterIdLst>
  <p:sldIdLst>
    <p:sldId id="256" r:id="rId2"/>
    <p:sldId id="1044" r:id="rId3"/>
    <p:sldId id="1038" r:id="rId4"/>
    <p:sldId id="1045" r:id="rId5"/>
    <p:sldId id="1052" r:id="rId6"/>
    <p:sldId id="1055" r:id="rId7"/>
    <p:sldId id="1046" r:id="rId8"/>
    <p:sldId id="1048" r:id="rId9"/>
    <p:sldId id="105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0" autoAdjust="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9DC855-F9D5-481B-BC9A-F311747343BE}" type="datetimeFigureOut">
              <a:rPr lang="en-GB" smtClean="0"/>
              <a:t>17/09/2019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33F3B2-CC00-413C-B572-75EA750BE1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863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2E0A4-6C03-4321-989D-E5DE1A12C41E}" type="datetimeFigureOut">
              <a:rPr lang="en-GB" smtClean="0"/>
              <a:pPr/>
              <a:t>17/09/2019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137BD-757D-497A-8036-EC89E1D6917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438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2E0A4-6C03-4321-989D-E5DE1A12C41E}" type="datetimeFigureOut">
              <a:rPr lang="en-GB" smtClean="0"/>
              <a:pPr/>
              <a:t>17/09/2019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137BD-757D-497A-8036-EC89E1D6917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3598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2E0A4-6C03-4321-989D-E5DE1A12C41E}" type="datetimeFigureOut">
              <a:rPr lang="en-GB" smtClean="0"/>
              <a:pPr/>
              <a:t>17/09/2019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137BD-757D-497A-8036-EC89E1D6917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32036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2E0A4-6C03-4321-989D-E5DE1A12C41E}" type="datetimeFigureOut">
              <a:rPr lang="en-GB" smtClean="0"/>
              <a:pPr/>
              <a:t>17/09/2019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137BD-757D-497A-8036-EC89E1D6917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9426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2E0A4-6C03-4321-989D-E5DE1A12C41E}" type="datetimeFigureOut">
              <a:rPr lang="en-GB" smtClean="0"/>
              <a:pPr/>
              <a:t>17/09/2019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137BD-757D-497A-8036-EC89E1D6917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054366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2E0A4-6C03-4321-989D-E5DE1A12C41E}" type="datetimeFigureOut">
              <a:rPr lang="en-GB" smtClean="0"/>
              <a:pPr/>
              <a:t>17/09/2019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137BD-757D-497A-8036-EC89E1D6917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55017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2E0A4-6C03-4321-989D-E5DE1A12C41E}" type="datetimeFigureOut">
              <a:rPr lang="en-GB" smtClean="0"/>
              <a:pPr/>
              <a:t>17/09/2019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137BD-757D-497A-8036-EC89E1D6917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15026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2E0A4-6C03-4321-989D-E5DE1A12C41E}" type="datetimeFigureOut">
              <a:rPr lang="en-GB" smtClean="0"/>
              <a:pPr/>
              <a:t>17/09/2019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137BD-757D-497A-8036-EC89E1D6917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6085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2E0A4-6C03-4321-989D-E5DE1A12C41E}" type="datetimeFigureOut">
              <a:rPr lang="en-GB" smtClean="0"/>
              <a:pPr/>
              <a:t>17/09/2019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137BD-757D-497A-8036-EC89E1D6917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745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2E0A4-6C03-4321-989D-E5DE1A12C41E}" type="datetimeFigureOut">
              <a:rPr lang="en-GB" smtClean="0"/>
              <a:pPr/>
              <a:t>17/09/2019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137BD-757D-497A-8036-EC89E1D6917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2706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2E0A4-6C03-4321-989D-E5DE1A12C41E}" type="datetimeFigureOut">
              <a:rPr lang="en-GB" smtClean="0"/>
              <a:pPr/>
              <a:t>17/09/2019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137BD-757D-497A-8036-EC89E1D6917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5136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2E0A4-6C03-4321-989D-E5DE1A12C41E}" type="datetimeFigureOut">
              <a:rPr lang="en-GB" smtClean="0"/>
              <a:pPr/>
              <a:t>17/09/2019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137BD-757D-497A-8036-EC89E1D6917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4798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2E0A4-6C03-4321-989D-E5DE1A12C41E}" type="datetimeFigureOut">
              <a:rPr lang="en-GB" smtClean="0"/>
              <a:pPr/>
              <a:t>17/09/2019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137BD-757D-497A-8036-EC89E1D6917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3224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2E0A4-6C03-4321-989D-E5DE1A12C41E}" type="datetimeFigureOut">
              <a:rPr lang="en-GB" smtClean="0"/>
              <a:pPr/>
              <a:t>17/09/2019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137BD-757D-497A-8036-EC89E1D6917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8958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2E0A4-6C03-4321-989D-E5DE1A12C41E}" type="datetimeFigureOut">
              <a:rPr lang="en-GB" smtClean="0"/>
              <a:pPr/>
              <a:t>17/09/2019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137BD-757D-497A-8036-EC89E1D6917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2969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2E0A4-6C03-4321-989D-E5DE1A12C41E}" type="datetimeFigureOut">
              <a:rPr lang="en-GB" smtClean="0"/>
              <a:pPr/>
              <a:t>17/09/2019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137BD-757D-497A-8036-EC89E1D6917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1588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2E0A4-6C03-4321-989D-E5DE1A12C41E}" type="datetimeFigureOut">
              <a:rPr lang="en-GB" smtClean="0"/>
              <a:pPr/>
              <a:t>17/09/2019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22137BD-757D-497A-8036-EC89E1D6917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327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  <p:sldLayoutId id="2147483821" r:id="rId12"/>
    <p:sldLayoutId id="2147483822" r:id="rId13"/>
    <p:sldLayoutId id="2147483823" r:id="rId14"/>
    <p:sldLayoutId id="2147483824" r:id="rId15"/>
    <p:sldLayoutId id="214748382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385621" cy="736434"/>
          </a:xfrm>
        </p:spPr>
        <p:txBody>
          <a:bodyPr>
            <a:normAutofit fontScale="90000"/>
          </a:bodyPr>
          <a:lstStyle/>
          <a:p>
            <a:r>
              <a:rPr lang="en-US" sz="7000" b="1" dirty="0" smtClean="0"/>
              <a:t>Spelling Curriculum Update 2019</a:t>
            </a:r>
            <a:endParaRPr lang="en-GB" sz="7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18" y="60710"/>
            <a:ext cx="1022514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589240"/>
            <a:ext cx="1150258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2" descr="Image result for easter eg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Image result for easter eg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079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093296"/>
            <a:ext cx="1168587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160338"/>
            <a:ext cx="1180398" cy="1108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2" descr="Image result for easter eg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Image result for easter eg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AutoShape 2" descr="Image result for game boggle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7624" y="312349"/>
            <a:ext cx="1584176" cy="1186603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2987216"/>
              </p:ext>
            </p:extLst>
          </p:nvPr>
        </p:nvGraphicFramePr>
        <p:xfrm>
          <a:off x="1183044" y="1772817"/>
          <a:ext cx="5333172" cy="17145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3293">
                  <a:extLst>
                    <a:ext uri="{9D8B030D-6E8A-4147-A177-3AD203B41FA5}">
                      <a16:colId xmlns:a16="http://schemas.microsoft.com/office/drawing/2014/main" val="720636301"/>
                    </a:ext>
                  </a:extLst>
                </a:gridCol>
                <a:gridCol w="1333293">
                  <a:extLst>
                    <a:ext uri="{9D8B030D-6E8A-4147-A177-3AD203B41FA5}">
                      <a16:colId xmlns:a16="http://schemas.microsoft.com/office/drawing/2014/main" val="3752812578"/>
                    </a:ext>
                  </a:extLst>
                </a:gridCol>
                <a:gridCol w="1333293">
                  <a:extLst>
                    <a:ext uri="{9D8B030D-6E8A-4147-A177-3AD203B41FA5}">
                      <a16:colId xmlns:a16="http://schemas.microsoft.com/office/drawing/2014/main" val="2196490386"/>
                    </a:ext>
                  </a:extLst>
                </a:gridCol>
                <a:gridCol w="1333293">
                  <a:extLst>
                    <a:ext uri="{9D8B030D-6E8A-4147-A177-3AD203B41FA5}">
                      <a16:colId xmlns:a16="http://schemas.microsoft.com/office/drawing/2014/main" val="1019106097"/>
                    </a:ext>
                  </a:extLst>
                </a:gridCol>
              </a:tblGrid>
              <a:tr h="414046"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Animal</a:t>
                      </a:r>
                      <a:endParaRPr lang="en-GB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Island</a:t>
                      </a:r>
                      <a:endParaRPr lang="en-GB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Food</a:t>
                      </a:r>
                      <a:endParaRPr lang="en-GB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Verb</a:t>
                      </a:r>
                      <a:endParaRPr lang="en-GB" sz="2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2904096"/>
                  </a:ext>
                </a:extLst>
              </a:tr>
              <a:tr h="1242138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8881921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87341" y="4783410"/>
            <a:ext cx="2428875" cy="18859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5175" y="3950171"/>
            <a:ext cx="2143125" cy="21431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71734" y="2276872"/>
            <a:ext cx="1905000" cy="1905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69871" y="558148"/>
            <a:ext cx="3401863" cy="695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72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 changes happening?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7484893"/>
              </p:ext>
            </p:extLst>
          </p:nvPr>
        </p:nvGraphicFramePr>
        <p:xfrm>
          <a:off x="609600" y="2160588"/>
          <a:ext cx="6842720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1360">
                  <a:extLst>
                    <a:ext uri="{9D8B030D-6E8A-4147-A177-3AD203B41FA5}">
                      <a16:colId xmlns:a16="http://schemas.microsoft.com/office/drawing/2014/main" val="2325949010"/>
                    </a:ext>
                  </a:extLst>
                </a:gridCol>
                <a:gridCol w="3421360">
                  <a:extLst>
                    <a:ext uri="{9D8B030D-6E8A-4147-A177-3AD203B41FA5}">
                      <a16:colId xmlns:a16="http://schemas.microsoft.com/office/drawing/2014/main" val="26098898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Old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New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7890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Too many to learn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To much to do at home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Only once per week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Those who struggled gave up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Engagement of </a:t>
                      </a:r>
                      <a:r>
                        <a:rPr lang="en-US" dirty="0" smtClean="0"/>
                        <a:t>SEND</a:t>
                      </a:r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Is daily allowing for constant revision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Bridges the gap between KS1 and KS2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Bridges gap between phonics and Y2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IS FUN!</a:t>
                      </a:r>
                      <a:endParaRPr lang="en-US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40080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058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‘No Nonsense’ spelling?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500" dirty="0" smtClean="0"/>
              <a:t>NNS is a spelling scheme different to other </a:t>
            </a:r>
            <a:r>
              <a:rPr lang="en-US" sz="2500" dirty="0" smtClean="0"/>
              <a:t>schemes.</a:t>
            </a:r>
            <a:endParaRPr lang="en-US" sz="2500" dirty="0" smtClean="0"/>
          </a:p>
          <a:p>
            <a:r>
              <a:rPr lang="en-US" sz="2500" dirty="0" smtClean="0"/>
              <a:t>It is research based, embracing knowledge of spelling conventions (patterns and rules)</a:t>
            </a:r>
          </a:p>
          <a:p>
            <a:r>
              <a:rPr lang="en-US" sz="2500" dirty="0" smtClean="0"/>
              <a:t>It’s clear, manageable and progressive</a:t>
            </a:r>
          </a:p>
          <a:p>
            <a:pPr marL="0" indent="0">
              <a:buNone/>
            </a:pPr>
            <a:endParaRPr lang="en-GB" sz="25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2200" y="4941168"/>
            <a:ext cx="260985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64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theory:</a:t>
            </a:r>
            <a:endParaRPr lang="en-GB" dirty="0"/>
          </a:p>
        </p:txBody>
      </p:sp>
      <p:sp>
        <p:nvSpPr>
          <p:cNvPr id="4" name="AutoShape 2" descr="Image result for learning models and theory memor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3768" y="1412776"/>
            <a:ext cx="4104456" cy="5125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36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theory:</a:t>
            </a:r>
            <a:endParaRPr lang="en-GB" dirty="0"/>
          </a:p>
        </p:txBody>
      </p:sp>
      <p:sp>
        <p:nvSpPr>
          <p:cNvPr id="4" name="AutoShape 2" descr="Image result for learning models and theory memor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9043" y="1556792"/>
            <a:ext cx="5040560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75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it </a:t>
            </a:r>
            <a:r>
              <a:rPr lang="en-US" dirty="0" err="1" smtClean="0"/>
              <a:t>organised</a:t>
            </a:r>
            <a:r>
              <a:rPr lang="en-US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765" y="1270000"/>
            <a:ext cx="6347714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dirty="0" err="1" smtClean="0"/>
              <a:t>Programme</a:t>
            </a:r>
            <a:r>
              <a:rPr lang="en-US" sz="2500" dirty="0" smtClean="0"/>
              <a:t> consists of:</a:t>
            </a:r>
          </a:p>
          <a:p>
            <a:r>
              <a:rPr lang="en-US" sz="2500" dirty="0" smtClean="0"/>
              <a:t>Daily lessons and revision</a:t>
            </a:r>
            <a:endParaRPr lang="en-US" sz="2500" dirty="0" smtClean="0"/>
          </a:p>
          <a:p>
            <a:r>
              <a:rPr lang="en-US" sz="2500" dirty="0" smtClean="0"/>
              <a:t>Home tasks that are all optional</a:t>
            </a:r>
          </a:p>
          <a:p>
            <a:r>
              <a:rPr lang="en-US" sz="2500" dirty="0" smtClean="0"/>
              <a:t>Tested weekly</a:t>
            </a:r>
          </a:p>
          <a:p>
            <a:r>
              <a:rPr lang="en-US" sz="2500" dirty="0" smtClean="0"/>
              <a:t>No more than 5 (based upon research)</a:t>
            </a:r>
          </a:p>
          <a:p>
            <a:endParaRPr lang="en-GB" sz="2500" dirty="0"/>
          </a:p>
        </p:txBody>
      </p:sp>
    </p:spTree>
    <p:extLst>
      <p:ext uri="{BB962C8B-B14F-4D97-AF65-F5344CB8AC3E}">
        <p14:creationId xmlns:p14="http://schemas.microsoft.com/office/powerpoint/2010/main" val="313783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a spelling journal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765" y="1270000"/>
            <a:ext cx="6347714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dirty="0" smtClean="0"/>
              <a:t>Be creative – support work at home and at school. </a:t>
            </a:r>
          </a:p>
        </p:txBody>
      </p:sp>
      <p:pic>
        <p:nvPicPr>
          <p:cNvPr id="2084" name="Picture 36" descr="Image result for spelling mindm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151" y="442531"/>
            <a:ext cx="1776899" cy="1596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6617" y="2908615"/>
            <a:ext cx="2951337" cy="2271146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69071" y="5301208"/>
            <a:ext cx="1906428" cy="1427981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99271" y="4044188"/>
            <a:ext cx="2009775" cy="2276475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13511" y="3120263"/>
            <a:ext cx="2046464" cy="1532873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13511" y="4842492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20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finally…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765" y="1270000"/>
            <a:ext cx="6347714" cy="38807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500" dirty="0" smtClean="0"/>
              <a:t>Check the website (phonics and spelling tab)</a:t>
            </a:r>
          </a:p>
          <a:p>
            <a:pPr marL="0" indent="0">
              <a:buNone/>
            </a:pPr>
            <a:endParaRPr lang="en-US" sz="2500" dirty="0"/>
          </a:p>
          <a:p>
            <a:pPr marL="0" indent="0">
              <a:buNone/>
            </a:pPr>
            <a:r>
              <a:rPr lang="en-US" sz="2500" dirty="0" smtClean="0"/>
              <a:t>Take part in the spelling bee</a:t>
            </a:r>
          </a:p>
          <a:p>
            <a:pPr marL="0" indent="0">
              <a:buNone/>
            </a:pPr>
            <a:endParaRPr lang="en-US" sz="2500" dirty="0"/>
          </a:p>
          <a:p>
            <a:pPr marL="0" indent="0">
              <a:buNone/>
            </a:pPr>
            <a:r>
              <a:rPr lang="en-US" sz="2500" dirty="0" smtClean="0"/>
              <a:t>Give us feedback (later in the year)</a:t>
            </a:r>
          </a:p>
          <a:p>
            <a:pPr marL="0" indent="0">
              <a:buNone/>
            </a:pPr>
            <a:endParaRPr lang="en-US" sz="2500" dirty="0"/>
          </a:p>
          <a:p>
            <a:pPr marL="0" indent="0">
              <a:buNone/>
            </a:pPr>
            <a:r>
              <a:rPr lang="en-US" sz="2500" dirty="0" smtClean="0"/>
              <a:t>Come for a chat</a:t>
            </a:r>
            <a:endParaRPr lang="en-US" sz="2500" dirty="0" smtClean="0"/>
          </a:p>
        </p:txBody>
      </p:sp>
    </p:spTree>
    <p:extLst>
      <p:ext uri="{BB962C8B-B14F-4D97-AF65-F5344CB8AC3E}">
        <p14:creationId xmlns:p14="http://schemas.microsoft.com/office/powerpoint/2010/main" val="379011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7579</TotalTime>
  <Words>181</Words>
  <Application>Microsoft Office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Trebuchet MS</vt:lpstr>
      <vt:lpstr>Wingdings 3</vt:lpstr>
      <vt:lpstr>Facet</vt:lpstr>
      <vt:lpstr>Spelling Curriculum Update 2019</vt:lpstr>
      <vt:lpstr>PowerPoint Presentation</vt:lpstr>
      <vt:lpstr>Why are changes happening?</vt:lpstr>
      <vt:lpstr>What is ‘No Nonsense’ spelling?</vt:lpstr>
      <vt:lpstr>The theory:</vt:lpstr>
      <vt:lpstr>The theory:</vt:lpstr>
      <vt:lpstr>How is it organised?</vt:lpstr>
      <vt:lpstr>Use of a spelling journal</vt:lpstr>
      <vt:lpstr>And finally…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the next level</dc:title>
  <dc:creator>Tom Rowlands</dc:creator>
  <cp:lastModifiedBy>Tom Rowlands</cp:lastModifiedBy>
  <cp:revision>67</cp:revision>
  <dcterms:created xsi:type="dcterms:W3CDTF">2018-04-29T10:20:32Z</dcterms:created>
  <dcterms:modified xsi:type="dcterms:W3CDTF">2019-09-17T13:26:32Z</dcterms:modified>
</cp:coreProperties>
</file>