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99" r:id="rId4"/>
    <p:sldId id="289" r:id="rId5"/>
    <p:sldId id="305" r:id="rId6"/>
    <p:sldId id="262" r:id="rId7"/>
    <p:sldId id="291" r:id="rId8"/>
    <p:sldId id="306" r:id="rId9"/>
    <p:sldId id="263" r:id="rId10"/>
    <p:sldId id="292" r:id="rId11"/>
    <p:sldId id="294" r:id="rId12"/>
    <p:sldId id="295" r:id="rId13"/>
    <p:sldId id="280" r:id="rId14"/>
    <p:sldId id="307" r:id="rId15"/>
    <p:sldId id="308" r:id="rId16"/>
    <p:sldId id="283" r:id="rId17"/>
    <p:sldId id="309" r:id="rId18"/>
    <p:sldId id="310" r:id="rId19"/>
    <p:sldId id="29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C37BD3-2884-49C7-B7FD-BA160EFA45A9}" type="datetimeFigureOut">
              <a:rPr lang="en-US" smtClean="0"/>
              <a:pPr/>
              <a:t>3/21/2017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6B1595-7FE0-4D76-A432-1D50252B5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37BD3-2884-49C7-B7FD-BA160EFA45A9}" type="datetimeFigureOut">
              <a:rPr lang="en-US" smtClean="0"/>
              <a:pPr/>
              <a:t>3/21/2017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B1595-7FE0-4D76-A432-1D50252B5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37BD3-2884-49C7-B7FD-BA160EFA45A9}" type="datetimeFigureOut">
              <a:rPr lang="en-US" smtClean="0"/>
              <a:pPr/>
              <a:t>3/21/2017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B1595-7FE0-4D76-A432-1D50252B5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37BD3-2884-49C7-B7FD-BA160EFA45A9}" type="datetimeFigureOut">
              <a:rPr lang="en-US" smtClean="0"/>
              <a:pPr/>
              <a:t>3/21/2017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B1595-7FE0-4D76-A432-1D50252B5C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37BD3-2884-49C7-B7FD-BA160EFA45A9}" type="datetimeFigureOut">
              <a:rPr lang="en-US" smtClean="0"/>
              <a:pPr/>
              <a:t>3/21/2017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B1595-7FE0-4D76-A432-1D50252B5C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37BD3-2884-49C7-B7FD-BA160EFA45A9}" type="datetimeFigureOut">
              <a:rPr lang="en-US" smtClean="0"/>
              <a:pPr/>
              <a:t>3/21/2017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B1595-7FE0-4D76-A432-1D50252B5C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37BD3-2884-49C7-B7FD-BA160EFA45A9}" type="datetimeFigureOut">
              <a:rPr lang="en-US" smtClean="0"/>
              <a:pPr/>
              <a:t>3/21/2017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B1595-7FE0-4D76-A432-1D50252B5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37BD3-2884-49C7-B7FD-BA160EFA45A9}" type="datetimeFigureOut">
              <a:rPr lang="en-US" smtClean="0"/>
              <a:pPr/>
              <a:t>3/21/2017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B1595-7FE0-4D76-A432-1D50252B5C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37BD3-2884-49C7-B7FD-BA160EFA45A9}" type="datetimeFigureOut">
              <a:rPr lang="en-US" smtClean="0"/>
              <a:pPr/>
              <a:t>3/21/2017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B1595-7FE0-4D76-A432-1D50252B5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AC37BD3-2884-49C7-B7FD-BA160EFA45A9}" type="datetimeFigureOut">
              <a:rPr lang="en-US" smtClean="0"/>
              <a:pPr/>
              <a:t>3/21/2017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B1595-7FE0-4D76-A432-1D50252B5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C37BD3-2884-49C7-B7FD-BA160EFA45A9}" type="datetimeFigureOut">
              <a:rPr lang="en-US" smtClean="0"/>
              <a:pPr/>
              <a:t>3/21/2017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6B1595-7FE0-4D76-A432-1D50252B5C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AC37BD3-2884-49C7-B7FD-BA160EFA45A9}" type="datetimeFigureOut">
              <a:rPr lang="en-US" smtClean="0"/>
              <a:pPr/>
              <a:t>3/21/2017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26B1595-7FE0-4D76-A432-1D50252B5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UKS2 Maths Workshop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Steph</a:t>
            </a:r>
            <a:r>
              <a:rPr lang="en-GB" dirty="0" smtClean="0"/>
              <a:t> Scott – Maths Leader and Year </a:t>
            </a:r>
            <a:r>
              <a:rPr lang="en-GB" dirty="0" smtClean="0"/>
              <a:t>4 </a:t>
            </a:r>
            <a:r>
              <a:rPr lang="en-GB" dirty="0" smtClean="0"/>
              <a:t>Teacher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first written method for multiplication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 method/grid method</a:t>
            </a:r>
            <a:endParaRPr lang="en-GB" dirty="0"/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714620"/>
            <a:ext cx="737935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 multiplication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455295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643438" y="1500174"/>
            <a:ext cx="42402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Also need to be able to </a:t>
            </a:r>
          </a:p>
          <a:p>
            <a:r>
              <a:rPr lang="en-GB" dirty="0" smtClean="0"/>
              <a:t>multiply decimals,</a:t>
            </a:r>
          </a:p>
          <a:p>
            <a:r>
              <a:rPr lang="en-GB" dirty="0" smtClean="0"/>
              <a:t> and multiply more than 2 numbers.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Division on a number line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Division in Years 5 and 6</a:t>
            </a:r>
            <a:endParaRPr lang="en-GB" dirty="0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857364"/>
            <a:ext cx="7572428" cy="3032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‘Bus stop’ division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357290" y="5286388"/>
            <a:ext cx="7491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By the start of year 5, children are expected to be able to </a:t>
            </a:r>
          </a:p>
          <a:p>
            <a:r>
              <a:rPr lang="en-GB" dirty="0" smtClean="0"/>
              <a:t>divide using short division giving exact answers (not remainders)</a:t>
            </a:r>
            <a:endParaRPr lang="en-GB" dirty="0"/>
          </a:p>
        </p:txBody>
      </p:sp>
      <p:pic>
        <p:nvPicPr>
          <p:cNvPr id="10243" name="Picture 3" descr="http://www.theschoolrun.com/sites/theschoolrun.com/files/content-images/bus_shelter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85860"/>
            <a:ext cx="3500462" cy="3610234"/>
          </a:xfrm>
          <a:prstGeom prst="rect">
            <a:avLst/>
          </a:prstGeom>
          <a:noFill/>
        </p:spPr>
      </p:pic>
      <p:pic>
        <p:nvPicPr>
          <p:cNvPr id="10245" name="Picture 5" descr="https://i.ytimg.com/vi/CAHzPGO6tXg/maxresdefault.jpg"/>
          <p:cNvPicPr>
            <a:picLocks noChangeAspect="1" noChangeArrowheads="1"/>
          </p:cNvPicPr>
          <p:nvPr/>
        </p:nvPicPr>
        <p:blipFill>
          <a:blip r:embed="rId3"/>
          <a:srcRect l="15116" t="21705" r="24419" b="20930"/>
          <a:stretch>
            <a:fillRect/>
          </a:stretch>
        </p:blipFill>
        <p:spPr bwMode="auto">
          <a:xfrm>
            <a:off x="4714876" y="1643050"/>
            <a:ext cx="3714776" cy="264320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8286776" y="2786058"/>
            <a:ext cx="357190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5 x 4 x 3 =</a:t>
            </a:r>
          </a:p>
          <a:p>
            <a:r>
              <a:rPr lang="en-GB" dirty="0" smtClean="0"/>
              <a:t>7 x 8 + 14 =</a:t>
            </a:r>
          </a:p>
          <a:p>
            <a:r>
              <a:rPr lang="en-GB" dirty="0" smtClean="0"/>
              <a:t>13 x 4 – 7 =</a:t>
            </a:r>
          </a:p>
          <a:p>
            <a:r>
              <a:rPr lang="en-GB" dirty="0" smtClean="0"/>
              <a:t>234 + 131 &gt; 311 + ___</a:t>
            </a:r>
          </a:p>
          <a:p>
            <a:r>
              <a:rPr lang="en-GB" dirty="0" smtClean="0"/>
              <a:t>12 x 4 = __ x 6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Multi-symbol questions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Days in a year/leap year</a:t>
            </a:r>
          </a:p>
          <a:p>
            <a:r>
              <a:rPr lang="en-GB" dirty="0" smtClean="0"/>
              <a:t>Days in each month</a:t>
            </a:r>
          </a:p>
          <a:p>
            <a:r>
              <a:rPr lang="en-GB" dirty="0" smtClean="0"/>
              <a:t>Conversions of units of measurement (and how to order them)</a:t>
            </a:r>
          </a:p>
          <a:p>
            <a:r>
              <a:rPr lang="en-GB" dirty="0" smtClean="0"/>
              <a:t>Prime numbers, factors, multiples</a:t>
            </a:r>
          </a:p>
          <a:p>
            <a:r>
              <a:rPr lang="en-GB" dirty="0" smtClean="0"/>
              <a:t>Spotting clever patterns in number sequences</a:t>
            </a:r>
          </a:p>
          <a:p>
            <a:r>
              <a:rPr lang="en-GB" dirty="0" smtClean="0"/>
              <a:t>Knowing how to estimate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Maths number sense and facts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Fractions are taught in lots of different contexts:</a:t>
            </a:r>
          </a:p>
          <a:p>
            <a:pPr lvl="1"/>
            <a:r>
              <a:rPr lang="en-GB" dirty="0" smtClean="0"/>
              <a:t>Fractions of numbers</a:t>
            </a:r>
          </a:p>
          <a:p>
            <a:pPr lvl="1"/>
            <a:r>
              <a:rPr lang="en-GB" dirty="0" smtClean="0"/>
              <a:t>Fractions of shapes</a:t>
            </a:r>
          </a:p>
          <a:p>
            <a:pPr lvl="1"/>
            <a:r>
              <a:rPr lang="en-GB" dirty="0" smtClean="0"/>
              <a:t>Fractions of objects e.g. A length of ribbon</a:t>
            </a:r>
          </a:p>
          <a:p>
            <a:pPr lvl="1"/>
            <a:r>
              <a:rPr lang="en-GB" dirty="0" smtClean="0"/>
              <a:t>Fractions of sets of objects e.g. Pencils</a:t>
            </a:r>
          </a:p>
          <a:p>
            <a:pPr lvl="1"/>
            <a:r>
              <a:rPr lang="en-GB" dirty="0" smtClean="0"/>
              <a:t>Fractions of distances</a:t>
            </a:r>
          </a:p>
          <a:p>
            <a:pPr lvl="1"/>
            <a:r>
              <a:rPr lang="en-GB" dirty="0" smtClean="0"/>
              <a:t>Fractions on a number line</a:t>
            </a:r>
          </a:p>
          <a:p>
            <a:pPr lvl="1"/>
            <a:endParaRPr lang="en-GB" dirty="0" smtClean="0"/>
          </a:p>
          <a:p>
            <a:pPr lvl="1">
              <a:buNone/>
            </a:pPr>
            <a:r>
              <a:rPr lang="en-GB" dirty="0" smtClean="0"/>
              <a:t>Children need to be able to relate fractions to their equivalent decimals and percentages.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Fractions 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 to understand mixed numbers</a:t>
            </a:r>
          </a:p>
          <a:p>
            <a:r>
              <a:rPr lang="en-GB" dirty="0" smtClean="0"/>
              <a:t>Adding and subtracting fractions</a:t>
            </a:r>
          </a:p>
          <a:p>
            <a:r>
              <a:rPr lang="en-GB" dirty="0" smtClean="0"/>
              <a:t>Simplifying fractions</a:t>
            </a:r>
          </a:p>
          <a:p>
            <a:r>
              <a:rPr lang="en-GB" dirty="0" smtClean="0"/>
              <a:t>Multiplying fractions by a whole number</a:t>
            </a:r>
          </a:p>
          <a:p>
            <a:r>
              <a:rPr lang="en-GB" dirty="0" smtClean="0"/>
              <a:t>Finding percentages of numbers</a:t>
            </a:r>
          </a:p>
          <a:p>
            <a:r>
              <a:rPr lang="en-GB" dirty="0" smtClean="0"/>
              <a:t>Comparing fractions, decimals and percentages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Fractions, decimals, percentages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Time – calculate periods of time</a:t>
            </a:r>
          </a:p>
          <a:p>
            <a:r>
              <a:rPr lang="en-GB" dirty="0" smtClean="0"/>
              <a:t>Money – are ‘family tickets’ at the cinema worth the money? Are offers fair?</a:t>
            </a:r>
          </a:p>
          <a:p>
            <a:r>
              <a:rPr lang="en-GB" dirty="0" smtClean="0"/>
              <a:t>Measurements – comparing and ordering when there are different units involved</a:t>
            </a:r>
          </a:p>
          <a:p>
            <a:r>
              <a:rPr lang="en-GB" dirty="0" smtClean="0"/>
              <a:t>Shapes – finding the area or perimeter of a shape.</a:t>
            </a:r>
          </a:p>
          <a:p>
            <a:r>
              <a:rPr lang="en-GB" dirty="0" smtClean="0"/>
              <a:t>Circles – labelling the parts of a circle</a:t>
            </a:r>
          </a:p>
          <a:p>
            <a:r>
              <a:rPr lang="en-GB" dirty="0" smtClean="0"/>
              <a:t>Reading tables, charts and graphs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areas...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Every day </a:t>
            </a:r>
          </a:p>
          <a:p>
            <a:r>
              <a:rPr lang="en-GB" dirty="0" smtClean="0"/>
              <a:t>3 minutes to complete. Must be errorless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FAST Maths</a:t>
            </a:r>
            <a:endParaRPr lang="en-GB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786058"/>
            <a:ext cx="324802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Connective Model</a:t>
            </a:r>
            <a:endParaRPr lang="en-GB" dirty="0"/>
          </a:p>
        </p:txBody>
      </p:sp>
      <p:sp>
        <p:nvSpPr>
          <p:cNvPr id="4" name="Quad Arrow 3"/>
          <p:cNvSpPr/>
          <p:nvPr/>
        </p:nvSpPr>
        <p:spPr>
          <a:xfrm>
            <a:off x="3000364" y="2285992"/>
            <a:ext cx="2928958" cy="2428892"/>
          </a:xfrm>
          <a:prstGeom prst="quadArrow">
            <a:avLst>
              <a:gd name="adj1" fmla="val 22500"/>
              <a:gd name="adj2" fmla="val 24853"/>
              <a:gd name="adj3" fmla="val 166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714744" y="1857364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Symbols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000760" y="3357562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Pictures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4786322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Apparatus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500166" y="3357562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Vocabulary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 to be able to work with large numbers.</a:t>
            </a:r>
          </a:p>
          <a:p>
            <a:r>
              <a:rPr lang="en-GB" dirty="0" smtClean="0"/>
              <a:t>Tens of thousands.</a:t>
            </a:r>
          </a:p>
          <a:p>
            <a:r>
              <a:rPr lang="en-GB" dirty="0" smtClean="0"/>
              <a:t>Working comfortably with 5 and 6 digit numbers</a:t>
            </a:r>
          </a:p>
          <a:p>
            <a:r>
              <a:rPr lang="en-GB" dirty="0" smtClean="0"/>
              <a:t>Able to read 7 digit numbers and subtract a single digit number from them.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and place value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Learning column addition – formal method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 in Years 5 and 6</a:t>
            </a:r>
            <a:endParaRPr lang="en-GB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214554"/>
            <a:ext cx="5379256" cy="2909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Children need to know when it’s appropriate to use a written method.</a:t>
            </a:r>
          </a:p>
          <a:p>
            <a:r>
              <a:rPr lang="en-GB" dirty="0" smtClean="0"/>
              <a:t>Children need to be able to add with decimals.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Column addition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Taking away</a:t>
            </a:r>
          </a:p>
          <a:p>
            <a:pPr>
              <a:buNone/>
            </a:pPr>
            <a:r>
              <a:rPr lang="en-GB" dirty="0" smtClean="0"/>
              <a:t> 		Counting back – for when the amount you are taking away is very small. E.g. 227 - 14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Finding the difference</a:t>
            </a:r>
          </a:p>
          <a:p>
            <a:pPr lvl="1">
              <a:buNone/>
            </a:pPr>
            <a:r>
              <a:rPr lang="en-GB" dirty="0" smtClean="0"/>
              <a:t>      Counting on – for when the amount you are taking away is only slightly smaller than the amount you started with. E.g. 227 - 223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Subtraction in Years 5 and 6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Subtracting using column method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Subtraction in Years 5 and 6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285852" y="5643578"/>
            <a:ext cx="3411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Exchanging – not borrowing.</a:t>
            </a:r>
            <a:endParaRPr lang="en-GB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071677"/>
            <a:ext cx="7643866" cy="359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Children need to know when to subtract mentally and when to use a written method</a:t>
            </a:r>
          </a:p>
          <a:p>
            <a:endParaRPr lang="en-GB" dirty="0" smtClean="0"/>
          </a:p>
          <a:p>
            <a:r>
              <a:rPr lang="en-GB" dirty="0" smtClean="0"/>
              <a:t>100,000 - 3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Subtraction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By the start of year 5 – should know all times tables up to 12 x 12.</a:t>
            </a:r>
          </a:p>
          <a:p>
            <a:r>
              <a:rPr lang="en-GB" dirty="0" smtClean="0"/>
              <a:t>Addition facts equally as important.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Multiplication in Years 5 and 6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437</TotalTime>
  <Words>477</Words>
  <Application>Microsoft Office PowerPoint</Application>
  <PresentationFormat>On-screen Show (4:3)</PresentationFormat>
  <Paragraphs>86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UKS2 Maths Workshop</vt:lpstr>
      <vt:lpstr>Connective Model</vt:lpstr>
      <vt:lpstr>Number and place value</vt:lpstr>
      <vt:lpstr>Addition in Years 5 and 6</vt:lpstr>
      <vt:lpstr>Column addition</vt:lpstr>
      <vt:lpstr>Subtraction in Years 5 and 6</vt:lpstr>
      <vt:lpstr>Subtraction in Years 5 and 6</vt:lpstr>
      <vt:lpstr>Subtraction</vt:lpstr>
      <vt:lpstr>Multiplication in Years 5 and 6</vt:lpstr>
      <vt:lpstr>Area method/grid method</vt:lpstr>
      <vt:lpstr>Long multiplication</vt:lpstr>
      <vt:lpstr>Division in Years 5 and 6</vt:lpstr>
      <vt:lpstr>‘Bus stop’ division</vt:lpstr>
      <vt:lpstr>Multi-symbol questions</vt:lpstr>
      <vt:lpstr>Maths number sense and facts</vt:lpstr>
      <vt:lpstr>Fractions </vt:lpstr>
      <vt:lpstr>Fractions, decimals, percentages</vt:lpstr>
      <vt:lpstr>Other areas...</vt:lpstr>
      <vt:lpstr>FAST Maths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KS1 Maths Workshop</dc:title>
  <dc:creator>sscott</dc:creator>
  <cp:lastModifiedBy>sscott</cp:lastModifiedBy>
  <cp:revision>72</cp:revision>
  <dcterms:created xsi:type="dcterms:W3CDTF">2016-01-17T10:52:02Z</dcterms:created>
  <dcterms:modified xsi:type="dcterms:W3CDTF">2017-03-21T15:31:44Z</dcterms:modified>
</cp:coreProperties>
</file>