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3929402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4214577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88438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43784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3248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1841437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1410417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113019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1590656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93271-A58B-478D-AA18-CEA6476F8421}"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428467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E93271-A58B-478D-AA18-CEA6476F8421}"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1235763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E93271-A58B-478D-AA18-CEA6476F8421}" type="datetimeFigureOut">
              <a:rPr lang="en-GB" smtClean="0"/>
              <a:t>27/01/2020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3373186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E93271-A58B-478D-AA18-CEA6476F8421}" type="datetimeFigureOut">
              <a:rPr lang="en-GB" smtClean="0"/>
              <a:t>27/01/2020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276246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93271-A58B-478D-AA18-CEA6476F8421}" type="datetimeFigureOut">
              <a:rPr lang="en-GB" smtClean="0"/>
              <a:t>27/01/2020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364123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93271-A58B-478D-AA18-CEA6476F8421}"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43915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E93271-A58B-478D-AA18-CEA6476F8421}"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A6BA20-4353-4A12-A8EA-1B6981AA2211}" type="slidenum">
              <a:rPr lang="en-GB" smtClean="0"/>
              <a:t>‹#›</a:t>
            </a:fld>
            <a:endParaRPr lang="en-GB"/>
          </a:p>
        </p:txBody>
      </p:sp>
    </p:spTree>
    <p:extLst>
      <p:ext uri="{BB962C8B-B14F-4D97-AF65-F5344CB8AC3E}">
        <p14:creationId xmlns:p14="http://schemas.microsoft.com/office/powerpoint/2010/main" val="218907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E93271-A58B-478D-AA18-CEA6476F8421}" type="datetimeFigureOut">
              <a:rPr lang="en-GB" smtClean="0"/>
              <a:t>27/01/2020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A6BA20-4353-4A12-A8EA-1B6981AA2211}" type="slidenum">
              <a:rPr lang="en-GB" smtClean="0"/>
              <a:t>‹#›</a:t>
            </a:fld>
            <a:endParaRPr lang="en-GB"/>
          </a:p>
        </p:txBody>
      </p:sp>
    </p:spTree>
    <p:extLst>
      <p:ext uri="{BB962C8B-B14F-4D97-AF65-F5344CB8AC3E}">
        <p14:creationId xmlns:p14="http://schemas.microsoft.com/office/powerpoint/2010/main" val="353001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DB778-A0FE-4212-A457-49BAF095CFAD}"/>
              </a:ext>
            </a:extLst>
          </p:cNvPr>
          <p:cNvSpPr>
            <a:spLocks noGrp="1"/>
          </p:cNvSpPr>
          <p:nvPr>
            <p:ph type="ctrTitle"/>
          </p:nvPr>
        </p:nvSpPr>
        <p:spPr>
          <a:xfrm>
            <a:off x="4974337" y="1265314"/>
            <a:ext cx="4299666" cy="3249131"/>
          </a:xfrm>
        </p:spPr>
        <p:txBody>
          <a:bodyPr>
            <a:normAutofit/>
          </a:bodyPr>
          <a:lstStyle/>
          <a:p>
            <a:pPr algn="l"/>
            <a:r>
              <a:rPr lang="en-GB"/>
              <a:t>Writing Open Morning </a:t>
            </a:r>
            <a:br>
              <a:rPr lang="en-GB"/>
            </a:br>
            <a:r>
              <a:rPr lang="en-GB"/>
              <a:t>Lower School </a:t>
            </a:r>
          </a:p>
        </p:txBody>
      </p:sp>
      <p:sp>
        <p:nvSpPr>
          <p:cNvPr id="3" name="Subtitle 2">
            <a:extLst>
              <a:ext uri="{FF2B5EF4-FFF2-40B4-BE49-F238E27FC236}">
                <a16:creationId xmlns:a16="http://schemas.microsoft.com/office/drawing/2014/main" id="{0C14F0B1-A42A-4877-9CE7-7651696E57F7}"/>
              </a:ext>
            </a:extLst>
          </p:cNvPr>
          <p:cNvSpPr>
            <a:spLocks noGrp="1"/>
          </p:cNvSpPr>
          <p:nvPr>
            <p:ph type="subTitle" idx="1"/>
          </p:nvPr>
        </p:nvSpPr>
        <p:spPr>
          <a:xfrm>
            <a:off x="4974336" y="4514446"/>
            <a:ext cx="4299666" cy="871042"/>
          </a:xfrm>
        </p:spPr>
        <p:txBody>
          <a:bodyPr>
            <a:normAutofit/>
          </a:bodyPr>
          <a:lstStyle/>
          <a:p>
            <a:pPr algn="l"/>
            <a:r>
              <a:rPr lang="en-GB"/>
              <a:t>The Writing Process at Great Linford Primary School</a:t>
            </a:r>
          </a:p>
        </p:txBody>
      </p:sp>
      <p:sp>
        <p:nvSpPr>
          <p:cNvPr id="12"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13" name="Graphic 6" descr="Pencil">
            <a:extLst>
              <a:ext uri="{FF2B5EF4-FFF2-40B4-BE49-F238E27FC236}">
                <a16:creationId xmlns:a16="http://schemas.microsoft.com/office/drawing/2014/main" id="{B3B8F1BC-C69B-46C9-B141-AED9ADD7FF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390013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DEBFB-F36F-442D-8166-3FD7479C9324}"/>
              </a:ext>
            </a:extLst>
          </p:cNvPr>
          <p:cNvSpPr>
            <a:spLocks noGrp="1"/>
          </p:cNvSpPr>
          <p:nvPr>
            <p:ph type="title"/>
          </p:nvPr>
        </p:nvSpPr>
        <p:spPr>
          <a:xfrm>
            <a:off x="5536734" y="609600"/>
            <a:ext cx="3737268" cy="1320800"/>
          </a:xfrm>
        </p:spPr>
        <p:txBody>
          <a:bodyPr>
            <a:normAutofit/>
          </a:bodyPr>
          <a:lstStyle/>
          <a:p>
            <a:r>
              <a:rPr lang="en-GB" dirty="0"/>
              <a:t>What is Talk for Writing? </a:t>
            </a:r>
          </a:p>
        </p:txBody>
      </p:sp>
      <p:sp>
        <p:nvSpPr>
          <p:cNvPr id="8" name="Content Placeholder 7">
            <a:extLst>
              <a:ext uri="{FF2B5EF4-FFF2-40B4-BE49-F238E27FC236}">
                <a16:creationId xmlns:a16="http://schemas.microsoft.com/office/drawing/2014/main" id="{4FC487B0-E1F9-4974-9FFC-2BAA0E01A93D}"/>
              </a:ext>
            </a:extLst>
          </p:cNvPr>
          <p:cNvSpPr>
            <a:spLocks noGrp="1"/>
          </p:cNvSpPr>
          <p:nvPr>
            <p:ph idx="1"/>
          </p:nvPr>
        </p:nvSpPr>
        <p:spPr>
          <a:xfrm>
            <a:off x="5209563" y="2160589"/>
            <a:ext cx="4448787" cy="3880773"/>
          </a:xfrm>
        </p:spPr>
        <p:txBody>
          <a:bodyPr>
            <a:normAutofit lnSpcReduction="10000"/>
          </a:bodyPr>
          <a:lstStyle/>
          <a:p>
            <a:r>
              <a:rPr lang="en-GB" sz="2400" dirty="0"/>
              <a:t>Talk for Writing is an engaging teaching framework. It is powerful because it is based on the principles of how children learn. It enables children to imitate the language they need for a particular topic orally, before reading and analysing it, and then writing their own version.</a:t>
            </a:r>
            <a:endParaRPr lang="en-US" sz="2400" dirty="0"/>
          </a:p>
        </p:txBody>
      </p:sp>
      <p:pic>
        <p:nvPicPr>
          <p:cNvPr id="4" name="Content Placeholder 3">
            <a:extLst>
              <a:ext uri="{FF2B5EF4-FFF2-40B4-BE49-F238E27FC236}">
                <a16:creationId xmlns:a16="http://schemas.microsoft.com/office/drawing/2014/main" id="{E379E814-5271-4A35-A8B1-1769806DAC6D}"/>
              </a:ext>
            </a:extLst>
          </p:cNvPr>
          <p:cNvPicPr>
            <a:picLocks noChangeAspect="1"/>
          </p:cNvPicPr>
          <p:nvPr/>
        </p:nvPicPr>
        <p:blipFill rotWithShape="1">
          <a:blip r:embed="rId2"/>
          <a:srcRect b="10698"/>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1" name="Isosceles Triangle 10">
            <a:extLst>
              <a:ext uri="{FF2B5EF4-FFF2-40B4-BE49-F238E27FC236}">
                <a16:creationId xmlns:a16="http://schemas.microsoft.com/office/drawing/2014/main" id="{3BCB5F6A-9EB0-40B0-9D13-3023E9A205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1378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DEBFB-F36F-442D-8166-3FD7479C9324}"/>
              </a:ext>
            </a:extLst>
          </p:cNvPr>
          <p:cNvSpPr>
            <a:spLocks noGrp="1"/>
          </p:cNvSpPr>
          <p:nvPr>
            <p:ph type="title"/>
          </p:nvPr>
        </p:nvSpPr>
        <p:spPr/>
        <p:txBody>
          <a:bodyPr/>
          <a:lstStyle/>
          <a:p>
            <a:r>
              <a:rPr lang="en-GB" dirty="0"/>
              <a:t>The process:</a:t>
            </a:r>
          </a:p>
        </p:txBody>
      </p:sp>
      <p:sp>
        <p:nvSpPr>
          <p:cNvPr id="3" name="Content Placeholder 2">
            <a:extLst>
              <a:ext uri="{FF2B5EF4-FFF2-40B4-BE49-F238E27FC236}">
                <a16:creationId xmlns:a16="http://schemas.microsoft.com/office/drawing/2014/main" id="{6552FBC1-8015-434F-B7D6-37C665A4A095}"/>
              </a:ext>
            </a:extLst>
          </p:cNvPr>
          <p:cNvSpPr>
            <a:spLocks noGrp="1"/>
          </p:cNvSpPr>
          <p:nvPr>
            <p:ph idx="1"/>
          </p:nvPr>
        </p:nvSpPr>
        <p:spPr>
          <a:xfrm>
            <a:off x="318868" y="1488613"/>
            <a:ext cx="6766160" cy="4759787"/>
          </a:xfrm>
        </p:spPr>
        <p:txBody>
          <a:bodyPr>
            <a:normAutofit lnSpcReduction="10000"/>
          </a:bodyPr>
          <a:lstStyle/>
          <a:p>
            <a:r>
              <a:rPr lang="en-GB" sz="3000" b="1" dirty="0"/>
              <a:t>1. Baseline assessment and planning – the ‘cold’ task</a:t>
            </a:r>
          </a:p>
          <a:p>
            <a:r>
              <a:rPr lang="en-GB" sz="3000" dirty="0"/>
              <a:t>Teaching is focused by initial assessment. Generally, teachers use what is known as a </a:t>
            </a:r>
            <a:r>
              <a:rPr lang="en-GB" sz="3000" b="1" dirty="0"/>
              <a:t>‘cold’.</a:t>
            </a:r>
            <a:r>
              <a:rPr lang="en-GB" sz="3000" dirty="0"/>
              <a:t> An interesting and rich starting point provides the stimulus and content but there is no initial teaching. Targets are set and progress can be measured at the end of the unit.</a:t>
            </a:r>
          </a:p>
          <a:p>
            <a:endParaRPr lang="en-GB" dirty="0"/>
          </a:p>
        </p:txBody>
      </p:sp>
      <p:pic>
        <p:nvPicPr>
          <p:cNvPr id="4" name="Picture 3">
            <a:extLst>
              <a:ext uri="{FF2B5EF4-FFF2-40B4-BE49-F238E27FC236}">
                <a16:creationId xmlns:a16="http://schemas.microsoft.com/office/drawing/2014/main" id="{AF90F8E4-70A1-4C6F-858E-0491F18D8F36}"/>
              </a:ext>
            </a:extLst>
          </p:cNvPr>
          <p:cNvPicPr>
            <a:picLocks noChangeAspect="1"/>
          </p:cNvPicPr>
          <p:nvPr/>
        </p:nvPicPr>
        <p:blipFill>
          <a:blip r:embed="rId2"/>
          <a:stretch>
            <a:fillRect/>
          </a:stretch>
        </p:blipFill>
        <p:spPr>
          <a:xfrm>
            <a:off x="7443494" y="179387"/>
            <a:ext cx="4429638" cy="6002291"/>
          </a:xfrm>
          <a:prstGeom prst="rect">
            <a:avLst/>
          </a:prstGeom>
        </p:spPr>
      </p:pic>
    </p:spTree>
    <p:extLst>
      <p:ext uri="{BB962C8B-B14F-4D97-AF65-F5344CB8AC3E}">
        <p14:creationId xmlns:p14="http://schemas.microsoft.com/office/powerpoint/2010/main" val="306342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DEBFB-F36F-442D-8166-3FD7479C9324}"/>
              </a:ext>
            </a:extLst>
          </p:cNvPr>
          <p:cNvSpPr>
            <a:spLocks noGrp="1"/>
          </p:cNvSpPr>
          <p:nvPr>
            <p:ph type="title"/>
          </p:nvPr>
        </p:nvSpPr>
        <p:spPr/>
        <p:txBody>
          <a:bodyPr/>
          <a:lstStyle/>
          <a:p>
            <a:r>
              <a:rPr lang="en-GB" dirty="0"/>
              <a:t>The process:</a:t>
            </a:r>
          </a:p>
        </p:txBody>
      </p:sp>
      <p:sp>
        <p:nvSpPr>
          <p:cNvPr id="3" name="Content Placeholder 2">
            <a:extLst>
              <a:ext uri="{FF2B5EF4-FFF2-40B4-BE49-F238E27FC236}">
                <a16:creationId xmlns:a16="http://schemas.microsoft.com/office/drawing/2014/main" id="{6552FBC1-8015-434F-B7D6-37C665A4A095}"/>
              </a:ext>
            </a:extLst>
          </p:cNvPr>
          <p:cNvSpPr>
            <a:spLocks noGrp="1"/>
          </p:cNvSpPr>
          <p:nvPr>
            <p:ph idx="1"/>
          </p:nvPr>
        </p:nvSpPr>
        <p:spPr>
          <a:xfrm>
            <a:off x="677334" y="2160589"/>
            <a:ext cx="9514416" cy="3880773"/>
          </a:xfrm>
        </p:spPr>
        <p:txBody>
          <a:bodyPr/>
          <a:lstStyle/>
          <a:p>
            <a:r>
              <a:rPr lang="en-GB" sz="3000" b="1" dirty="0"/>
              <a:t>2. The imitation stage</a:t>
            </a:r>
          </a:p>
          <a:p>
            <a:r>
              <a:rPr lang="en-GB" sz="3000" dirty="0"/>
              <a:t>The teaching begins with some sort of creative ‘hook’ which engages the pupils, often with a sense of enjoyment, audience and purpose. For example, examining fossils (our most recent example) or receiving a letter from a victim in the story, The Highway Rat (year 1) Children are encouraged to explore with ‘short burst writes’. </a:t>
            </a:r>
          </a:p>
          <a:p>
            <a:endParaRPr lang="en-GB" dirty="0"/>
          </a:p>
        </p:txBody>
      </p:sp>
    </p:spTree>
    <p:extLst>
      <p:ext uri="{BB962C8B-B14F-4D97-AF65-F5344CB8AC3E}">
        <p14:creationId xmlns:p14="http://schemas.microsoft.com/office/powerpoint/2010/main" val="66416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DEBFB-F36F-442D-8166-3FD7479C9324}"/>
              </a:ext>
            </a:extLst>
          </p:cNvPr>
          <p:cNvSpPr>
            <a:spLocks noGrp="1"/>
          </p:cNvSpPr>
          <p:nvPr>
            <p:ph type="title"/>
          </p:nvPr>
        </p:nvSpPr>
        <p:spPr/>
        <p:txBody>
          <a:bodyPr/>
          <a:lstStyle/>
          <a:p>
            <a:r>
              <a:rPr lang="en-GB" dirty="0"/>
              <a:t>The process:</a:t>
            </a:r>
          </a:p>
        </p:txBody>
      </p:sp>
      <p:sp>
        <p:nvSpPr>
          <p:cNvPr id="3" name="Content Placeholder 2">
            <a:extLst>
              <a:ext uri="{FF2B5EF4-FFF2-40B4-BE49-F238E27FC236}">
                <a16:creationId xmlns:a16="http://schemas.microsoft.com/office/drawing/2014/main" id="{6552FBC1-8015-434F-B7D6-37C665A4A095}"/>
              </a:ext>
            </a:extLst>
          </p:cNvPr>
          <p:cNvSpPr>
            <a:spLocks noGrp="1"/>
          </p:cNvSpPr>
          <p:nvPr>
            <p:ph idx="1"/>
          </p:nvPr>
        </p:nvSpPr>
        <p:spPr>
          <a:xfrm>
            <a:off x="677334" y="2160589"/>
            <a:ext cx="9514416" cy="3880773"/>
          </a:xfrm>
        </p:spPr>
        <p:txBody>
          <a:bodyPr/>
          <a:lstStyle/>
          <a:p>
            <a:r>
              <a:rPr lang="en-GB" sz="3000" b="1" dirty="0"/>
              <a:t>3. The innovation stage</a:t>
            </a:r>
          </a:p>
          <a:p>
            <a:r>
              <a:rPr lang="en-GB" sz="3000" dirty="0"/>
              <a:t>Once students are familiar with the model text, then the teacher leads them into creating their own versions. A new subject is presented and the teacher leads students through planning.</a:t>
            </a:r>
          </a:p>
          <a:p>
            <a:endParaRPr lang="en-GB" dirty="0"/>
          </a:p>
        </p:txBody>
      </p:sp>
    </p:spTree>
    <p:extLst>
      <p:ext uri="{BB962C8B-B14F-4D97-AF65-F5344CB8AC3E}">
        <p14:creationId xmlns:p14="http://schemas.microsoft.com/office/powerpoint/2010/main" val="275831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DEBFB-F36F-442D-8166-3FD7479C9324}"/>
              </a:ext>
            </a:extLst>
          </p:cNvPr>
          <p:cNvSpPr>
            <a:spLocks noGrp="1"/>
          </p:cNvSpPr>
          <p:nvPr>
            <p:ph type="title"/>
          </p:nvPr>
        </p:nvSpPr>
        <p:spPr/>
        <p:txBody>
          <a:bodyPr/>
          <a:lstStyle/>
          <a:p>
            <a:r>
              <a:rPr lang="en-GB" dirty="0"/>
              <a:t>The process:</a:t>
            </a:r>
          </a:p>
        </p:txBody>
      </p:sp>
      <p:sp>
        <p:nvSpPr>
          <p:cNvPr id="3" name="Content Placeholder 2">
            <a:extLst>
              <a:ext uri="{FF2B5EF4-FFF2-40B4-BE49-F238E27FC236}">
                <a16:creationId xmlns:a16="http://schemas.microsoft.com/office/drawing/2014/main" id="{6552FBC1-8015-434F-B7D6-37C665A4A095}"/>
              </a:ext>
            </a:extLst>
          </p:cNvPr>
          <p:cNvSpPr>
            <a:spLocks noGrp="1"/>
          </p:cNvSpPr>
          <p:nvPr>
            <p:ph idx="1"/>
          </p:nvPr>
        </p:nvSpPr>
        <p:spPr>
          <a:xfrm>
            <a:off x="677334" y="2160589"/>
            <a:ext cx="9514416" cy="3880773"/>
          </a:xfrm>
        </p:spPr>
        <p:txBody>
          <a:bodyPr/>
          <a:lstStyle/>
          <a:p>
            <a:r>
              <a:rPr lang="en-GB" sz="3000" b="1" dirty="0"/>
              <a:t>4. Independent application and invention – the ‘hot’ task</a:t>
            </a:r>
          </a:p>
          <a:p>
            <a:r>
              <a:rPr lang="en-GB" sz="3000" dirty="0"/>
              <a:t>Eventually, students move on to the third phase, which is when they apply independently what has been taught and practised. After, children are encouraged to ‘edit’ and produce a final piece. We often add these to their independent writing book. </a:t>
            </a:r>
          </a:p>
          <a:p>
            <a:endParaRPr lang="en-GB" dirty="0"/>
          </a:p>
        </p:txBody>
      </p:sp>
    </p:spTree>
    <p:extLst>
      <p:ext uri="{BB962C8B-B14F-4D97-AF65-F5344CB8AC3E}">
        <p14:creationId xmlns:p14="http://schemas.microsoft.com/office/powerpoint/2010/main" val="22282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DEBFB-F36F-442D-8166-3FD7479C9324}"/>
              </a:ext>
            </a:extLst>
          </p:cNvPr>
          <p:cNvSpPr>
            <a:spLocks noGrp="1"/>
          </p:cNvSpPr>
          <p:nvPr>
            <p:ph type="title"/>
          </p:nvPr>
        </p:nvSpPr>
        <p:spPr>
          <a:xfrm>
            <a:off x="5536734" y="609600"/>
            <a:ext cx="3737268" cy="1320800"/>
          </a:xfrm>
        </p:spPr>
        <p:txBody>
          <a:bodyPr>
            <a:normAutofit/>
          </a:bodyPr>
          <a:lstStyle/>
          <a:p>
            <a:r>
              <a:rPr lang="en-GB"/>
              <a:t>The process:</a:t>
            </a:r>
            <a:endParaRPr lang="en-GB" dirty="0"/>
          </a:p>
        </p:txBody>
      </p:sp>
      <p:sp>
        <p:nvSpPr>
          <p:cNvPr id="3" name="Content Placeholder 2">
            <a:extLst>
              <a:ext uri="{FF2B5EF4-FFF2-40B4-BE49-F238E27FC236}">
                <a16:creationId xmlns:a16="http://schemas.microsoft.com/office/drawing/2014/main" id="{6552FBC1-8015-434F-B7D6-37C665A4A095}"/>
              </a:ext>
            </a:extLst>
          </p:cNvPr>
          <p:cNvSpPr>
            <a:spLocks noGrp="1"/>
          </p:cNvSpPr>
          <p:nvPr>
            <p:ph idx="1"/>
          </p:nvPr>
        </p:nvSpPr>
        <p:spPr>
          <a:xfrm>
            <a:off x="5209563" y="2160589"/>
            <a:ext cx="4064439" cy="3880773"/>
          </a:xfrm>
        </p:spPr>
        <p:txBody>
          <a:bodyPr>
            <a:normAutofit/>
          </a:bodyPr>
          <a:lstStyle/>
          <a:p>
            <a:r>
              <a:rPr lang="en-GB" b="1"/>
              <a:t>What to look for when visiting:</a:t>
            </a:r>
          </a:p>
          <a:p>
            <a:pPr marL="514350" indent="-514350">
              <a:buFont typeface="+mj-lt"/>
              <a:buAutoNum type="arabicPeriod"/>
            </a:pPr>
            <a:r>
              <a:rPr lang="en-GB"/>
              <a:t>Talk the text </a:t>
            </a:r>
          </a:p>
          <a:p>
            <a:pPr marL="514350" indent="-514350">
              <a:buFont typeface="+mj-lt"/>
              <a:buAutoNum type="arabicPeriod"/>
            </a:pPr>
            <a:r>
              <a:rPr lang="en-GB"/>
              <a:t>Washing lines</a:t>
            </a:r>
          </a:p>
          <a:p>
            <a:pPr marL="514350" indent="-514350">
              <a:buFont typeface="+mj-lt"/>
              <a:buAutoNum type="arabicPeriod"/>
            </a:pPr>
            <a:r>
              <a:rPr lang="en-GB"/>
              <a:t>Working walls</a:t>
            </a:r>
          </a:p>
          <a:p>
            <a:pPr marL="514350" indent="-514350">
              <a:buFont typeface="+mj-lt"/>
              <a:buAutoNum type="arabicPeriod"/>
            </a:pPr>
            <a:r>
              <a:rPr lang="en-GB"/>
              <a:t>Grammar starter / language </a:t>
            </a:r>
          </a:p>
          <a:p>
            <a:pPr marL="514350" indent="-514350">
              <a:buFont typeface="+mj-lt"/>
              <a:buAutoNum type="arabicPeriod"/>
            </a:pPr>
            <a:r>
              <a:rPr lang="en-GB"/>
              <a:t>A shared write led by the teacher</a:t>
            </a:r>
          </a:p>
          <a:p>
            <a:endParaRPr lang="en-GB" dirty="0"/>
          </a:p>
        </p:txBody>
      </p:sp>
      <p:pic>
        <p:nvPicPr>
          <p:cNvPr id="4" name="Picture 3" descr="A close up of text on a white background&#10;&#10;Description automatically generated">
            <a:extLst>
              <a:ext uri="{FF2B5EF4-FFF2-40B4-BE49-F238E27FC236}">
                <a16:creationId xmlns:a16="http://schemas.microsoft.com/office/drawing/2014/main" id="{76682D72-2791-410A-AAC6-FE3BC11F9EA4}"/>
              </a:ext>
            </a:extLst>
          </p:cNvPr>
          <p:cNvPicPr>
            <a:picLocks noChangeAspect="1"/>
          </p:cNvPicPr>
          <p:nvPr/>
        </p:nvPicPr>
        <p:blipFill rotWithShape="1">
          <a:blip r:embed="rId2"/>
          <a:srcRect l="8776" r="33405" b="2"/>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7" name="Isosceles Triangle 8">
            <a:extLst>
              <a:ext uri="{FF2B5EF4-FFF2-40B4-BE49-F238E27FC236}">
                <a16:creationId xmlns:a16="http://schemas.microsoft.com/office/drawing/2014/main" id="{3BCB5F6A-9EB0-40B0-9D13-3023E9A205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05216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4" name="Rectangle 23">
            <a:extLst>
              <a:ext uri="{FF2B5EF4-FFF2-40B4-BE49-F238E27FC236}">
                <a16:creationId xmlns:a16="http://schemas.microsoft.com/office/drawing/2014/main"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Freeform: Shape 39">
            <a:extLst>
              <a:ext uri="{FF2B5EF4-FFF2-40B4-BE49-F238E27FC236}">
                <a16:creationId xmlns:a16="http://schemas.microsoft.com/office/drawing/2014/main"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8BDEBFB-F36F-442D-8166-3FD7479C9324}"/>
              </a:ext>
            </a:extLst>
          </p:cNvPr>
          <p:cNvSpPr>
            <a:spLocks noGrp="1"/>
          </p:cNvSpPr>
          <p:nvPr>
            <p:ph type="title"/>
          </p:nvPr>
        </p:nvSpPr>
        <p:spPr>
          <a:xfrm>
            <a:off x="7181723" y="609600"/>
            <a:ext cx="4512989" cy="2227730"/>
          </a:xfrm>
        </p:spPr>
        <p:txBody>
          <a:bodyPr anchor="ctr">
            <a:normAutofit/>
          </a:bodyPr>
          <a:lstStyle/>
          <a:p>
            <a:r>
              <a:rPr lang="en-GB" dirty="0">
                <a:solidFill>
                  <a:srgbClr val="FFFFFF"/>
                </a:solidFill>
              </a:rPr>
              <a:t>Further support:</a:t>
            </a:r>
          </a:p>
        </p:txBody>
      </p:sp>
      <p:pic>
        <p:nvPicPr>
          <p:cNvPr id="5" name="Picture 4">
            <a:extLst>
              <a:ext uri="{FF2B5EF4-FFF2-40B4-BE49-F238E27FC236}">
                <a16:creationId xmlns:a16="http://schemas.microsoft.com/office/drawing/2014/main" id="{0E3541E3-0AB0-46A4-AD26-4B9556FA29C0}"/>
              </a:ext>
            </a:extLst>
          </p:cNvPr>
          <p:cNvPicPr>
            <a:picLocks noChangeAspect="1"/>
          </p:cNvPicPr>
          <p:nvPr/>
        </p:nvPicPr>
        <p:blipFill>
          <a:blip r:embed="rId2"/>
          <a:stretch>
            <a:fillRect/>
          </a:stretch>
        </p:blipFill>
        <p:spPr>
          <a:xfrm>
            <a:off x="1020239" y="1168399"/>
            <a:ext cx="3330797" cy="4610101"/>
          </a:xfrm>
          <a:prstGeom prst="rect">
            <a:avLst/>
          </a:prstGeom>
        </p:spPr>
      </p:pic>
      <p:sp>
        <p:nvSpPr>
          <p:cNvPr id="3" name="Content Placeholder 2">
            <a:extLst>
              <a:ext uri="{FF2B5EF4-FFF2-40B4-BE49-F238E27FC236}">
                <a16:creationId xmlns:a16="http://schemas.microsoft.com/office/drawing/2014/main" id="{6552FBC1-8015-434F-B7D6-37C665A4A095}"/>
              </a:ext>
            </a:extLst>
          </p:cNvPr>
          <p:cNvSpPr>
            <a:spLocks noGrp="1"/>
          </p:cNvSpPr>
          <p:nvPr>
            <p:ph idx="1"/>
          </p:nvPr>
        </p:nvSpPr>
        <p:spPr>
          <a:xfrm>
            <a:off x="7181725" y="2837329"/>
            <a:ext cx="4512988" cy="3317938"/>
          </a:xfrm>
        </p:spPr>
        <p:txBody>
          <a:bodyPr anchor="t">
            <a:normAutofit fontScale="85000" lnSpcReduction="20000"/>
          </a:bodyPr>
          <a:lstStyle/>
          <a:p>
            <a:r>
              <a:rPr lang="en-GB" sz="2500" b="1" dirty="0">
                <a:solidFill>
                  <a:srgbClr val="FFFFFF"/>
                </a:solidFill>
              </a:rPr>
              <a:t>Further help and support / resources are available:</a:t>
            </a:r>
          </a:p>
          <a:p>
            <a:pPr>
              <a:buFont typeface="+mj-lt"/>
              <a:buAutoNum type="arabicPeriod"/>
            </a:pPr>
            <a:r>
              <a:rPr lang="en-GB" sz="2500" dirty="0">
                <a:solidFill>
                  <a:srgbClr val="FFFFFF"/>
                </a:solidFill>
              </a:rPr>
              <a:t>Our school website (English page)</a:t>
            </a:r>
          </a:p>
          <a:p>
            <a:pPr>
              <a:buFont typeface="+mj-lt"/>
              <a:buAutoNum type="arabicPeriod"/>
            </a:pPr>
            <a:r>
              <a:rPr lang="en-GB" sz="2500" dirty="0">
                <a:solidFill>
                  <a:srgbClr val="FFFFFF"/>
                </a:solidFill>
              </a:rPr>
              <a:t>Handwriting scheme (Think Write)</a:t>
            </a:r>
          </a:p>
          <a:p>
            <a:pPr>
              <a:buFont typeface="+mj-lt"/>
              <a:buAutoNum type="arabicPeriod"/>
            </a:pPr>
            <a:r>
              <a:rPr lang="en-GB" sz="2500" dirty="0">
                <a:solidFill>
                  <a:srgbClr val="FFFFFF"/>
                </a:solidFill>
              </a:rPr>
              <a:t>Take home resources</a:t>
            </a:r>
          </a:p>
          <a:p>
            <a:pPr marL="0" indent="0">
              <a:buNone/>
            </a:pPr>
            <a:endParaRPr lang="en-GB" sz="2500" dirty="0">
              <a:solidFill>
                <a:srgbClr val="FFFFFF"/>
              </a:solidFill>
            </a:endParaRPr>
          </a:p>
          <a:p>
            <a:pPr marL="0" indent="0">
              <a:buNone/>
            </a:pPr>
            <a:r>
              <a:rPr lang="en-GB" sz="2500" dirty="0">
                <a:solidFill>
                  <a:srgbClr val="FFFFFF"/>
                </a:solidFill>
              </a:rPr>
              <a:t>Your views are important. Ideas please!</a:t>
            </a:r>
          </a:p>
          <a:p>
            <a:endParaRPr lang="en-GB" dirty="0">
              <a:solidFill>
                <a:srgbClr val="FFFFFF"/>
              </a:solidFill>
            </a:endParaRPr>
          </a:p>
        </p:txBody>
      </p:sp>
    </p:spTree>
    <p:extLst>
      <p:ext uri="{BB962C8B-B14F-4D97-AF65-F5344CB8AC3E}">
        <p14:creationId xmlns:p14="http://schemas.microsoft.com/office/powerpoint/2010/main" val="9542639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TotalTime>
  <Words>382</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Writing Open Morning  Lower School </vt:lpstr>
      <vt:lpstr>What is Talk for Writing? </vt:lpstr>
      <vt:lpstr>The process:</vt:lpstr>
      <vt:lpstr>The process:</vt:lpstr>
      <vt:lpstr>The process:</vt:lpstr>
      <vt:lpstr>The process:</vt:lpstr>
      <vt:lpstr>The process:</vt:lpstr>
      <vt:lpstr>Further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Open Morning  Lower School</dc:title>
  <dc:creator>Despina Pantziarka</dc:creator>
  <cp:lastModifiedBy>Tom Rowlands</cp:lastModifiedBy>
  <cp:revision>3</cp:revision>
  <dcterms:created xsi:type="dcterms:W3CDTF">2020-01-26T20:30:53Z</dcterms:created>
  <dcterms:modified xsi:type="dcterms:W3CDTF">2020-01-27T11:33:55Z</dcterms:modified>
</cp:coreProperties>
</file>