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90" r:id="rId3"/>
    <p:sldId id="291" r:id="rId4"/>
    <p:sldId id="292" r:id="rId5"/>
    <p:sldId id="293" r:id="rId6"/>
    <p:sldId id="258" r:id="rId7"/>
    <p:sldId id="259" r:id="rId8"/>
    <p:sldId id="307" r:id="rId9"/>
    <p:sldId id="301" r:id="rId10"/>
    <p:sldId id="260" r:id="rId11"/>
    <p:sldId id="272" r:id="rId12"/>
    <p:sldId id="271" r:id="rId13"/>
    <p:sldId id="295" r:id="rId14"/>
    <p:sldId id="296" r:id="rId15"/>
    <p:sldId id="303" r:id="rId16"/>
    <p:sldId id="294" r:id="rId17"/>
    <p:sldId id="306" r:id="rId18"/>
    <p:sldId id="263" r:id="rId19"/>
    <p:sldId id="273" r:id="rId20"/>
    <p:sldId id="275" r:id="rId21"/>
    <p:sldId id="276" r:id="rId22"/>
    <p:sldId id="298" r:id="rId23"/>
    <p:sldId id="308" r:id="rId24"/>
    <p:sldId id="299" r:id="rId25"/>
    <p:sldId id="309" r:id="rId26"/>
    <p:sldId id="304"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4630" autoAdjust="0"/>
  </p:normalViewPr>
  <p:slideViewPr>
    <p:cSldViewPr>
      <p:cViewPr varScale="1">
        <p:scale>
          <a:sx n="70" d="100"/>
          <a:sy n="70" d="100"/>
        </p:scale>
        <p:origin x="-13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D7A2AA-4AF1-433A-A58E-2CF44ED06336}" type="datetimeFigureOut">
              <a:rPr lang="en-GB" smtClean="0"/>
              <a:pPr/>
              <a:t>03/09/2020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28FF45-4C29-4487-A695-D067056320D1}" type="slidenum">
              <a:rPr lang="en-GB" smtClean="0"/>
              <a:pPr/>
              <a:t>‹#›</a:t>
            </a:fld>
            <a:endParaRPr lang="en-GB"/>
          </a:p>
        </p:txBody>
      </p:sp>
    </p:spTree>
    <p:extLst>
      <p:ext uri="{BB962C8B-B14F-4D97-AF65-F5344CB8AC3E}">
        <p14:creationId xmlns:p14="http://schemas.microsoft.com/office/powerpoint/2010/main" val="414806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E92AF3-2EF0-4E96-9172-F43DC78DDCAC}" type="datetimeFigureOut">
              <a:rPr lang="en-GB" smtClean="0"/>
              <a:pPr/>
              <a:t>03/09/2020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7AC05E-A13A-4957-8919-E714E5B43153}" type="slidenum">
              <a:rPr lang="en-GB" smtClean="0"/>
              <a:pPr/>
              <a:t>‹#›</a:t>
            </a:fld>
            <a:endParaRPr lang="en-GB"/>
          </a:p>
        </p:txBody>
      </p:sp>
    </p:spTree>
    <p:extLst>
      <p:ext uri="{BB962C8B-B14F-4D97-AF65-F5344CB8AC3E}">
        <p14:creationId xmlns:p14="http://schemas.microsoft.com/office/powerpoint/2010/main" val="340349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This image shows our tree. We have one of these trees as a display in each classroom and it forms the basis of our behaviour management system. Each child has a leaf and at the start of each session this will be on green. As children follow our roots and values, they are showing they are part of our family and part of our tree. Children who go ‘above and beyond’ will have their leaf moved to a gold bird. This earns them house points. If children are not following our roots and values, their leaf may be moved to the yellow or the red leaf until they begin to make the right choices again.</a:t>
            </a:r>
          </a:p>
          <a:p>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a:t>
            </a:r>
            <a:r>
              <a:rPr lang="en-GB" baseline="0" dirty="0" smtClean="0"/>
              <a:t> are our roots, which all children are expected to follow in our school.</a:t>
            </a:r>
            <a:endParaRPr lang="en-GB" dirty="0" smtClean="0"/>
          </a:p>
          <a:p>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a:t>
            </a:r>
            <a:r>
              <a:rPr lang="en-GB" baseline="0" dirty="0" smtClean="0"/>
              <a:t> children are not following our roots, they are given a verbal warning. If their behaviour continues, their leaf will be moved to yellow until they are able to follow the roots again. If a child goes down to yellow 3 times during the same day, this results in one red leaf. A red leaf may also not be given if behaviour is not improved after moving to yellow, or for serious incidents. A red leaf results in a consequence, such as some of their break being missed. Three red leaves in one week results in a lunchtime detention.</a:t>
            </a:r>
            <a:endParaRPr lang="en-GB" dirty="0" smtClean="0"/>
          </a:p>
          <a:p>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DM</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Children stay in the same house throughout their time at our school. This should be the same house as siblings in the school. </a:t>
            </a:r>
          </a:p>
          <a:p>
            <a:endParaRPr lang="en-GB" dirty="0"/>
          </a:p>
        </p:txBody>
      </p:sp>
      <p:sp>
        <p:nvSpPr>
          <p:cNvPr id="4" name="Slide Number Placeholder 3"/>
          <p:cNvSpPr>
            <a:spLocks noGrp="1"/>
          </p:cNvSpPr>
          <p:nvPr>
            <p:ph type="sldNum" sz="quarter" idx="10"/>
          </p:nvPr>
        </p:nvSpPr>
        <p:spPr/>
        <p:txBody>
          <a:bodyPr/>
          <a:lstStyle/>
          <a:p>
            <a:fld id="{DC7AC05E-A13A-4957-8919-E714E5B43153}" type="slidenum">
              <a:rPr lang="en-GB" smtClean="0"/>
              <a:pPr/>
              <a:t>6</a:t>
            </a:fld>
            <a:endParaRPr lang="en-GB"/>
          </a:p>
        </p:txBody>
      </p:sp>
    </p:spTree>
    <p:extLst>
      <p:ext uri="{BB962C8B-B14F-4D97-AF65-F5344CB8AC3E}">
        <p14:creationId xmlns:p14="http://schemas.microsoft.com/office/powerpoint/2010/main" val="367763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DM</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DM</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SS</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SS</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2E03-15D3-4578-B1B0-57C6175FD4C9}" type="datetimeFigureOut">
              <a:rPr lang="en-GB" smtClean="0"/>
              <a:pPr/>
              <a:t>03/09/2020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42A8-D932-4080-9D92-4A18FFEDAE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greatlinfordprimaryschool.co.uk/math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spellingframe.co.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1560" y="1124746"/>
            <a:ext cx="7772400" cy="1470025"/>
          </a:xfrm>
        </p:spPr>
        <p:txBody>
          <a:bodyPr/>
          <a:lstStyle/>
          <a:p>
            <a:r>
              <a:rPr lang="en-GB" dirty="0" smtClean="0"/>
              <a:t>Welcome to Year One</a:t>
            </a:r>
            <a:endParaRPr lang="en-GB" dirty="0"/>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622206" y="2348880"/>
            <a:ext cx="7899590" cy="3217912"/>
          </a:xfrm>
        </p:spPr>
        <p:txBody>
          <a:bodyPr/>
          <a:lstStyle/>
          <a:p>
            <a:pPr algn="l"/>
            <a:r>
              <a:rPr lang="en-GB" dirty="0" smtClean="0">
                <a:solidFill>
                  <a:schemeClr val="tx1"/>
                </a:solidFill>
              </a:rPr>
              <a:t>Miss </a:t>
            </a:r>
            <a:r>
              <a:rPr lang="en-GB" dirty="0" err="1" smtClean="0">
                <a:solidFill>
                  <a:schemeClr val="tx1"/>
                </a:solidFill>
              </a:rPr>
              <a:t>Funnell</a:t>
            </a:r>
            <a:r>
              <a:rPr lang="en-GB" dirty="0" smtClean="0">
                <a:solidFill>
                  <a:schemeClr val="tx1"/>
                </a:solidFill>
              </a:rPr>
              <a:t> (Year lead)- Cedar Class Teacher</a:t>
            </a:r>
          </a:p>
          <a:p>
            <a:pPr algn="l"/>
            <a:r>
              <a:rPr lang="en-GB" dirty="0" smtClean="0">
                <a:solidFill>
                  <a:schemeClr val="tx1"/>
                </a:solidFill>
              </a:rPr>
              <a:t>Miss Woodward- Rowan Class Teacher</a:t>
            </a:r>
          </a:p>
          <a:p>
            <a:pPr algn="l"/>
            <a:endParaRPr lang="en-GB" dirty="0">
              <a:solidFill>
                <a:schemeClr val="tx1"/>
              </a:solidFill>
            </a:endParaRPr>
          </a:p>
          <a:p>
            <a:pPr algn="l"/>
            <a:r>
              <a:rPr lang="en-GB" dirty="0" smtClean="0">
                <a:solidFill>
                  <a:schemeClr val="tx1"/>
                </a:solidFill>
              </a:rPr>
              <a:t>Caroline (LSA)</a:t>
            </a:r>
          </a:p>
          <a:p>
            <a:pPr algn="l"/>
            <a:r>
              <a:rPr lang="en-GB" dirty="0" smtClean="0">
                <a:solidFill>
                  <a:schemeClr val="tx1"/>
                </a:solidFill>
              </a:rPr>
              <a:t>Sandy (1:1 in Cedar Class)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1331640" y="2060848"/>
            <a:ext cx="6400800" cy="2952328"/>
          </a:xfrm>
        </p:spPr>
        <p:txBody>
          <a:bodyPr>
            <a:noAutofit/>
          </a:bodyPr>
          <a:lstStyle/>
          <a:p>
            <a:pPr algn="l">
              <a:buFont typeface="Arial" pitchFamily="34" charset="0"/>
              <a:buChar char="•"/>
            </a:pPr>
            <a:r>
              <a:rPr lang="en-GB" sz="2800" dirty="0" smtClean="0">
                <a:solidFill>
                  <a:schemeClr val="tx1"/>
                </a:solidFill>
              </a:rPr>
              <a:t>Each child has a protective hand. It lists 5 people they can go to if they are feeling sad or worried.</a:t>
            </a:r>
          </a:p>
          <a:p>
            <a:pPr algn="l">
              <a:buFont typeface="Arial" pitchFamily="34" charset="0"/>
              <a:buChar char="•"/>
            </a:pPr>
            <a:r>
              <a:rPr lang="en-GB" sz="2800" dirty="0" smtClean="0">
                <a:solidFill>
                  <a:schemeClr val="tx1"/>
                </a:solidFill>
              </a:rPr>
              <a:t>Each class also has a worry box – this is checked daily. </a:t>
            </a:r>
          </a:p>
          <a:p>
            <a:pPr algn="l">
              <a:buFont typeface="Arial" pitchFamily="34" charset="0"/>
              <a:buChar char="•"/>
            </a:pPr>
            <a:r>
              <a:rPr lang="en-GB" sz="2800" dirty="0" smtClean="0">
                <a:solidFill>
                  <a:schemeClr val="tx1"/>
                </a:solidFill>
              </a:rPr>
              <a:t>Our designated safeguarding lead  is our head teacher – Miss Lovelock.</a:t>
            </a:r>
            <a:endParaRPr lang="en-GB" sz="2800" dirty="0">
              <a:solidFill>
                <a:schemeClr val="tx1"/>
              </a:solidFill>
            </a:endParaRPr>
          </a:p>
          <a:p>
            <a:pPr algn="l"/>
            <a:endParaRPr lang="en-GB" sz="2800"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Our Protective Hands</a:t>
            </a:r>
            <a:endParaRPr lang="en-GB" dirty="0"/>
          </a:p>
        </p:txBody>
      </p:sp>
      <p:pic>
        <p:nvPicPr>
          <p:cNvPr id="1026" name="Picture 2" descr="http://greatlinfordprimaryschool.co.uk/wp-content/uploads/2014/02/Ta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96" y="4935143"/>
            <a:ext cx="1680186"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1331640" y="2060848"/>
            <a:ext cx="6400800" cy="2952328"/>
          </a:xfrm>
        </p:spPr>
        <p:txBody>
          <a:bodyPr>
            <a:noAutofit/>
          </a:bodyPr>
          <a:lstStyle/>
          <a:p>
            <a:pPr algn="l"/>
            <a:endParaRPr lang="en-GB" sz="2800" dirty="0" smtClean="0"/>
          </a:p>
          <a:p>
            <a:pPr algn="l">
              <a:buFont typeface="Arial" pitchFamily="34" charset="0"/>
              <a:buChar char="•"/>
            </a:pPr>
            <a:r>
              <a:rPr lang="en-GB" sz="2800" dirty="0" smtClean="0">
                <a:solidFill>
                  <a:schemeClr val="tx1"/>
                </a:solidFill>
              </a:rPr>
              <a:t>Encourage them to speak to an adult in school through use of their protective hand, the worry box in their class or by speaking directly to their teacher.</a:t>
            </a:r>
          </a:p>
          <a:p>
            <a:pPr algn="l">
              <a:buFont typeface="Arial" pitchFamily="34" charset="0"/>
              <a:buChar char="•"/>
            </a:pPr>
            <a:r>
              <a:rPr lang="en-GB" sz="2800" dirty="0" smtClean="0">
                <a:solidFill>
                  <a:schemeClr val="tx1"/>
                </a:solidFill>
              </a:rPr>
              <a:t>Make </a:t>
            </a:r>
            <a:r>
              <a:rPr lang="en-GB" sz="2800" dirty="0">
                <a:solidFill>
                  <a:schemeClr val="tx1"/>
                </a:solidFill>
              </a:rPr>
              <a:t>an </a:t>
            </a:r>
            <a:r>
              <a:rPr lang="en-GB" sz="2800" dirty="0" smtClean="0">
                <a:solidFill>
                  <a:schemeClr val="tx1"/>
                </a:solidFill>
              </a:rPr>
              <a:t>appointment through the office </a:t>
            </a:r>
            <a:r>
              <a:rPr lang="en-GB" sz="2800" dirty="0">
                <a:solidFill>
                  <a:schemeClr val="tx1"/>
                </a:solidFill>
              </a:rPr>
              <a:t>with your class teacher to voice your concerns. All worries will be taken seriously and investigated.</a:t>
            </a:r>
            <a:endParaRPr lang="en-GB" sz="2800"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What to do if you think your child is being bullied:</a:t>
            </a:r>
            <a:endParaRPr lang="en-GB" dirty="0"/>
          </a:p>
        </p:txBody>
      </p:sp>
    </p:spTree>
    <p:extLst>
      <p:ext uri="{BB962C8B-B14F-4D97-AF65-F5344CB8AC3E}">
        <p14:creationId xmlns:p14="http://schemas.microsoft.com/office/powerpoint/2010/main" val="1503854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539553" y="1772816"/>
            <a:ext cx="8604448" cy="2952328"/>
          </a:xfrm>
        </p:spPr>
        <p:txBody>
          <a:bodyPr>
            <a:noAutofit/>
          </a:bodyPr>
          <a:lstStyle/>
          <a:p>
            <a:pPr algn="l">
              <a:buFont typeface="Arial" pitchFamily="34" charset="0"/>
              <a:buChar char="•"/>
            </a:pPr>
            <a:r>
              <a:rPr lang="en-GB" sz="2800" dirty="0" smtClean="0">
                <a:solidFill>
                  <a:schemeClr val="tx1"/>
                </a:solidFill>
              </a:rPr>
              <a:t>Good attendance – 97%</a:t>
            </a:r>
          </a:p>
          <a:p>
            <a:pPr algn="l">
              <a:buFont typeface="Arial" pitchFamily="34" charset="0"/>
              <a:buChar char="•"/>
            </a:pPr>
            <a:r>
              <a:rPr lang="en-GB" sz="2800" dirty="0" smtClean="0">
                <a:solidFill>
                  <a:schemeClr val="tx1"/>
                </a:solidFill>
              </a:rPr>
              <a:t>Correct uniform and PE kits.</a:t>
            </a:r>
          </a:p>
          <a:p>
            <a:pPr algn="l">
              <a:buFont typeface="Arial" pitchFamily="34" charset="0"/>
              <a:buChar char="•"/>
            </a:pPr>
            <a:r>
              <a:rPr lang="en-GB" sz="2800" dirty="0" smtClean="0">
                <a:solidFill>
                  <a:schemeClr val="tx1"/>
                </a:solidFill>
              </a:rPr>
              <a:t>Come to school prepared</a:t>
            </a:r>
          </a:p>
          <a:p>
            <a:pPr algn="l">
              <a:buFont typeface="Arial" pitchFamily="34" charset="0"/>
              <a:buChar char="•"/>
            </a:pPr>
            <a:r>
              <a:rPr lang="en-GB" sz="2800" dirty="0" smtClean="0">
                <a:solidFill>
                  <a:schemeClr val="tx1"/>
                </a:solidFill>
              </a:rPr>
              <a:t>Reading journals and spelling books in school every day</a:t>
            </a:r>
          </a:p>
          <a:p>
            <a:pPr algn="l">
              <a:buFont typeface="Arial" pitchFamily="34" charset="0"/>
              <a:buChar char="•"/>
            </a:pPr>
            <a:r>
              <a:rPr lang="en-GB" sz="2800" dirty="0" smtClean="0">
                <a:solidFill>
                  <a:schemeClr val="tx1"/>
                </a:solidFill>
              </a:rPr>
              <a:t>Read at home 5 times a week – journal signed by adults.</a:t>
            </a:r>
          </a:p>
          <a:p>
            <a:pPr algn="l">
              <a:buFont typeface="Arial" pitchFamily="34" charset="0"/>
              <a:buChar char="•"/>
            </a:pPr>
            <a:r>
              <a:rPr lang="en-GB" sz="2800" dirty="0" smtClean="0">
                <a:solidFill>
                  <a:schemeClr val="tx1"/>
                </a:solidFill>
              </a:rPr>
              <a:t>Practise spellings and KIRFs at home.</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Our expectations</a:t>
            </a:r>
            <a:endParaRPr lang="en-GB" dirty="0"/>
          </a:p>
        </p:txBody>
      </p:sp>
    </p:spTree>
    <p:extLst>
      <p:ext uri="{BB962C8B-B14F-4D97-AF65-F5344CB8AC3E}">
        <p14:creationId xmlns:p14="http://schemas.microsoft.com/office/powerpoint/2010/main" val="187619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79512" y="1772816"/>
            <a:ext cx="6875216" cy="2952328"/>
          </a:xfrm>
        </p:spPr>
        <p:txBody>
          <a:bodyPr>
            <a:noAutofit/>
          </a:bodyPr>
          <a:lstStyle/>
          <a:p>
            <a:pPr algn="l">
              <a:buFont typeface="Arial" pitchFamily="34" charset="0"/>
              <a:buChar char="•"/>
            </a:pPr>
            <a:r>
              <a:rPr lang="en-GB" sz="2400" dirty="0" smtClean="0">
                <a:solidFill>
                  <a:schemeClr val="tx1"/>
                </a:solidFill>
              </a:rPr>
              <a:t>Black/Grey trousers/skirt.</a:t>
            </a:r>
          </a:p>
          <a:p>
            <a:pPr algn="l">
              <a:buFont typeface="Arial" pitchFamily="34" charset="0"/>
              <a:buChar char="•"/>
            </a:pPr>
            <a:r>
              <a:rPr lang="en-GB" sz="2400" dirty="0" smtClean="0">
                <a:solidFill>
                  <a:schemeClr val="tx1"/>
                </a:solidFill>
              </a:rPr>
              <a:t>Smart black shoes (no trainers)</a:t>
            </a:r>
          </a:p>
          <a:p>
            <a:pPr algn="l">
              <a:buFont typeface="Arial" pitchFamily="34" charset="0"/>
              <a:buChar char="•"/>
            </a:pPr>
            <a:r>
              <a:rPr lang="en-GB" sz="2400" dirty="0" smtClean="0">
                <a:solidFill>
                  <a:schemeClr val="tx1"/>
                </a:solidFill>
              </a:rPr>
              <a:t>White or blue shirt/polo</a:t>
            </a:r>
          </a:p>
          <a:p>
            <a:pPr algn="l">
              <a:buFont typeface="Arial" pitchFamily="34" charset="0"/>
              <a:buChar char="•"/>
            </a:pPr>
            <a:r>
              <a:rPr lang="en-GB" sz="2400" dirty="0" smtClean="0">
                <a:solidFill>
                  <a:schemeClr val="tx1"/>
                </a:solidFill>
              </a:rPr>
              <a:t>Navy blue cardigan/jumper</a:t>
            </a:r>
          </a:p>
          <a:p>
            <a:pPr algn="l">
              <a:buFont typeface="Arial" pitchFamily="34" charset="0"/>
              <a:buChar char="•"/>
            </a:pPr>
            <a:r>
              <a:rPr lang="en-GB" sz="2400" dirty="0" smtClean="0">
                <a:solidFill>
                  <a:schemeClr val="tx1"/>
                </a:solidFill>
              </a:rPr>
              <a:t>No bracelets/necklaces </a:t>
            </a:r>
          </a:p>
          <a:p>
            <a:pPr algn="l">
              <a:buFont typeface="Arial" pitchFamily="34" charset="0"/>
              <a:buChar char="•"/>
            </a:pPr>
            <a:r>
              <a:rPr lang="en-GB" sz="2400" dirty="0" smtClean="0">
                <a:solidFill>
                  <a:schemeClr val="tx1"/>
                </a:solidFill>
              </a:rPr>
              <a:t>Earrings must be studs, not hooped.</a:t>
            </a:r>
          </a:p>
          <a:p>
            <a:pPr algn="l">
              <a:buFont typeface="Arial" pitchFamily="34" charset="0"/>
              <a:buChar char="•"/>
            </a:pPr>
            <a:r>
              <a:rPr lang="en-GB" sz="2400" dirty="0">
                <a:solidFill>
                  <a:schemeClr val="tx1"/>
                </a:solidFill>
              </a:rPr>
              <a:t>Note: Windows must be kept open for good ventilation. For this reason, children need a school jumper every day.</a:t>
            </a:r>
          </a:p>
          <a:p>
            <a:pPr algn="l">
              <a:buFont typeface="Arial" pitchFamily="34" charset="0"/>
              <a:buChar char="•"/>
            </a:pPr>
            <a:endParaRPr lang="en-GB" sz="2400" dirty="0" smtClean="0">
              <a:solidFill>
                <a:schemeClr val="tx1"/>
              </a:solidFill>
            </a:endParaRPr>
          </a:p>
          <a:p>
            <a:pPr algn="l">
              <a:buFont typeface="Arial" pitchFamily="34" charset="0"/>
              <a:buChar char="•"/>
            </a:pPr>
            <a:endParaRPr lang="en-GB" sz="2400" dirty="0" smtClean="0">
              <a:solidFill>
                <a:schemeClr val="tx1"/>
              </a:solidFill>
            </a:endParaRPr>
          </a:p>
          <a:p>
            <a:pPr algn="l"/>
            <a:endParaRPr lang="en-GB" sz="2400" dirty="0" smtClean="0">
              <a:solidFill>
                <a:schemeClr val="tx1"/>
              </a:solidFill>
            </a:endParaRPr>
          </a:p>
          <a:p>
            <a:pPr algn="l"/>
            <a:endParaRPr lang="en-GB" sz="2400" dirty="0" smtClean="0">
              <a:solidFill>
                <a:schemeClr val="tx1"/>
              </a:solidFill>
            </a:endParaRP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Uniform</a:t>
            </a:r>
            <a:endParaRPr lang="en-GB" dirty="0"/>
          </a:p>
        </p:txBody>
      </p:sp>
      <p:pic>
        <p:nvPicPr>
          <p:cNvPr id="8" name="Picture 7" descr="Screen Shot 2015-08-28 at 12.10.50.png"/>
          <p:cNvPicPr>
            <a:picLocks noChangeAspect="1"/>
          </p:cNvPicPr>
          <p:nvPr/>
        </p:nvPicPr>
        <p:blipFill>
          <a:blip r:embed="rId4" cstate="print"/>
          <a:stretch>
            <a:fillRect/>
          </a:stretch>
        </p:blipFill>
        <p:spPr>
          <a:xfrm>
            <a:off x="6601602" y="4295902"/>
            <a:ext cx="1741966" cy="1578044"/>
          </a:xfrm>
          <a:prstGeom prst="rect">
            <a:avLst/>
          </a:prstGeom>
        </p:spPr>
      </p:pic>
      <p:pic>
        <p:nvPicPr>
          <p:cNvPr id="11" name="Picture 10" descr="Screen Shot 2015-08-28 at 12.11.42.png"/>
          <p:cNvPicPr>
            <a:picLocks noChangeAspect="1"/>
          </p:cNvPicPr>
          <p:nvPr/>
        </p:nvPicPr>
        <p:blipFill>
          <a:blip r:embed="rId5" cstate="print"/>
          <a:stretch>
            <a:fillRect/>
          </a:stretch>
        </p:blipFill>
        <p:spPr>
          <a:xfrm>
            <a:off x="5868144" y="1285860"/>
            <a:ext cx="1785950" cy="1593966"/>
          </a:xfrm>
          <a:prstGeom prst="rect">
            <a:avLst/>
          </a:prstGeom>
        </p:spPr>
      </p:pic>
      <p:pic>
        <p:nvPicPr>
          <p:cNvPr id="13" name="Picture 12" descr="Screen Shot 2015-08-28 at 12.09.47.png"/>
          <p:cNvPicPr>
            <a:picLocks noChangeAspect="1"/>
          </p:cNvPicPr>
          <p:nvPr/>
        </p:nvPicPr>
        <p:blipFill>
          <a:blip r:embed="rId6" cstate="print"/>
          <a:stretch>
            <a:fillRect/>
          </a:stretch>
        </p:blipFill>
        <p:spPr>
          <a:xfrm>
            <a:off x="7358050" y="2643182"/>
            <a:ext cx="1785950" cy="1622678"/>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78661" y="1412776"/>
            <a:ext cx="6875216" cy="2632027"/>
          </a:xfrm>
        </p:spPr>
        <p:txBody>
          <a:bodyPr>
            <a:noAutofit/>
          </a:bodyPr>
          <a:lstStyle/>
          <a:p>
            <a:pPr algn="l">
              <a:buFont typeface="Arial" pitchFamily="34" charset="0"/>
              <a:buChar char="•"/>
            </a:pPr>
            <a:r>
              <a:rPr lang="en-GB" sz="2400" dirty="0" smtClean="0">
                <a:solidFill>
                  <a:schemeClr val="tx1"/>
                </a:solidFill>
              </a:rPr>
              <a:t>Navy blue or black trousers/shorts</a:t>
            </a:r>
          </a:p>
          <a:p>
            <a:pPr algn="l">
              <a:buFont typeface="Arial" pitchFamily="34" charset="0"/>
              <a:buChar char="•"/>
            </a:pPr>
            <a:r>
              <a:rPr lang="en-GB" sz="2400" dirty="0" smtClean="0">
                <a:solidFill>
                  <a:schemeClr val="tx1"/>
                </a:solidFill>
              </a:rPr>
              <a:t>Blue or white t shirt</a:t>
            </a:r>
          </a:p>
          <a:p>
            <a:pPr algn="l">
              <a:buFont typeface="Arial" pitchFamily="34" charset="0"/>
              <a:buChar char="•"/>
            </a:pPr>
            <a:r>
              <a:rPr lang="en-GB" sz="2400" dirty="0" smtClean="0">
                <a:solidFill>
                  <a:schemeClr val="tx1"/>
                </a:solidFill>
              </a:rPr>
              <a:t>Trainers for outdoor PE</a:t>
            </a:r>
          </a:p>
          <a:p>
            <a:pPr algn="l"/>
            <a:endParaRPr lang="en-GB" sz="2400" dirty="0" smtClean="0">
              <a:solidFill>
                <a:schemeClr val="tx1"/>
              </a:solidFill>
            </a:endParaRPr>
          </a:p>
          <a:p>
            <a:pPr algn="l"/>
            <a:r>
              <a:rPr lang="en-GB" sz="2400" b="1" dirty="0" smtClean="0">
                <a:solidFill>
                  <a:schemeClr val="tx1"/>
                </a:solidFill>
              </a:rPr>
              <a:t>Children will need to come dressed in PE kit on</a:t>
            </a:r>
          </a:p>
          <a:p>
            <a:pPr algn="l"/>
            <a:r>
              <a:rPr lang="en-GB" sz="2400" b="1" dirty="0" smtClean="0">
                <a:solidFill>
                  <a:schemeClr val="tx1"/>
                </a:solidFill>
              </a:rPr>
              <a:t>PE days. </a:t>
            </a:r>
            <a:r>
              <a:rPr lang="en-GB" sz="2400" dirty="0" smtClean="0">
                <a:solidFill>
                  <a:schemeClr val="tx1"/>
                </a:solidFill>
              </a:rPr>
              <a:t>This must be warm enough to wear outside.</a:t>
            </a:r>
          </a:p>
          <a:p>
            <a:pPr algn="l"/>
            <a:r>
              <a:rPr lang="en-GB" sz="2400" dirty="0" smtClean="0">
                <a:solidFill>
                  <a:schemeClr val="tx1"/>
                </a:solidFill>
              </a:rPr>
              <a:t>Children must be able to remove or cover earrings for PE. Long hair must be tied up.</a:t>
            </a:r>
          </a:p>
          <a:p>
            <a:pPr algn="l"/>
            <a:endParaRPr lang="en-GB" sz="2400" dirty="0" smtClean="0">
              <a:solidFill>
                <a:schemeClr val="tx1"/>
              </a:solidFill>
            </a:endParaRPr>
          </a:p>
          <a:p>
            <a:pPr algn="l"/>
            <a:r>
              <a:rPr lang="en-GB" sz="2400" dirty="0" smtClean="0">
                <a:solidFill>
                  <a:schemeClr val="tx1"/>
                </a:solidFill>
              </a:rPr>
              <a:t>PE </a:t>
            </a:r>
            <a:r>
              <a:rPr lang="en-GB" sz="2400" dirty="0" smtClean="0">
                <a:solidFill>
                  <a:schemeClr val="tx1"/>
                </a:solidFill>
              </a:rPr>
              <a:t>Days: </a:t>
            </a:r>
            <a:r>
              <a:rPr lang="en-GB" sz="2400" b="1" dirty="0" smtClean="0">
                <a:solidFill>
                  <a:schemeClr val="tx1"/>
                </a:solidFill>
              </a:rPr>
              <a:t>BOTH</a:t>
            </a:r>
            <a:r>
              <a:rPr lang="en-GB" sz="2400" dirty="0" smtClean="0">
                <a:solidFill>
                  <a:schemeClr val="tx1"/>
                </a:solidFill>
              </a:rPr>
              <a:t> classes will have PE on a Friday.</a:t>
            </a:r>
            <a:endParaRPr lang="en-GB" sz="2400" dirty="0" smtClean="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smtClean="0"/>
              <a:t>PE Uniform</a:t>
            </a:r>
            <a:endParaRPr lang="en-GB" dirty="0"/>
          </a:p>
        </p:txBody>
      </p:sp>
      <p:pic>
        <p:nvPicPr>
          <p:cNvPr id="7" name="Picture 6" descr="Screen Shot 2015-08-28 at 12.13.25.png"/>
          <p:cNvPicPr>
            <a:picLocks noChangeAspect="1"/>
          </p:cNvPicPr>
          <p:nvPr/>
        </p:nvPicPr>
        <p:blipFill>
          <a:blip r:embed="rId4" cstate="print"/>
          <a:stretch>
            <a:fillRect/>
          </a:stretch>
        </p:blipFill>
        <p:spPr>
          <a:xfrm>
            <a:off x="7072330" y="3500438"/>
            <a:ext cx="1220162" cy="1721300"/>
          </a:xfrm>
          <a:prstGeom prst="rect">
            <a:avLst/>
          </a:prstGeom>
        </p:spPr>
      </p:pic>
      <p:pic>
        <p:nvPicPr>
          <p:cNvPr id="12" name="Picture 11" descr="Screen Shot 2015-08-28 at 12.14.04.png"/>
          <p:cNvPicPr>
            <a:picLocks noChangeAspect="1"/>
          </p:cNvPicPr>
          <p:nvPr/>
        </p:nvPicPr>
        <p:blipFill>
          <a:blip r:embed="rId5" cstate="print"/>
          <a:stretch>
            <a:fillRect/>
          </a:stretch>
        </p:blipFill>
        <p:spPr>
          <a:xfrm>
            <a:off x="7143769" y="1857366"/>
            <a:ext cx="1318175" cy="1207859"/>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11" name="Shape 92"/>
          <p:cNvSpPr txBox="1"/>
          <p:nvPr/>
        </p:nvSpPr>
        <p:spPr>
          <a:xfrm>
            <a:off x="345966" y="208814"/>
            <a:ext cx="6048672" cy="864095"/>
          </a:xfrm>
          <a:prstGeom prst="rect">
            <a:avLst/>
          </a:prstGeom>
          <a:noFill/>
          <a:ln>
            <a:noFill/>
          </a:ln>
        </p:spPr>
        <p:txBody>
          <a:bodyPr lIns="91425" tIns="45700" rIns="91425" bIns="45700" anchor="ctr" anchorCtr="0">
            <a:noAutofit/>
          </a:bodyPr>
          <a:lstStyle/>
          <a:p>
            <a:pPr algn="ctr">
              <a:buClr>
                <a:schemeClr val="dk1"/>
              </a:buClr>
              <a:buSzPct val="25000"/>
            </a:pPr>
            <a:r>
              <a:rPr lang="en-GB" sz="4400" dirty="0">
                <a:solidFill>
                  <a:schemeClr val="dk1"/>
                </a:solidFill>
                <a:latin typeface="Calibri"/>
                <a:ea typeface="Calibri"/>
                <a:cs typeface="Calibri"/>
                <a:sym typeface="Calibri"/>
              </a:rPr>
              <a:t>Home Learning Challenge </a:t>
            </a:r>
          </a:p>
        </p:txBody>
      </p:sp>
      <p:sp>
        <p:nvSpPr>
          <p:cNvPr id="12" name="Shape 93"/>
          <p:cNvSpPr txBox="1"/>
          <p:nvPr/>
        </p:nvSpPr>
        <p:spPr>
          <a:xfrm>
            <a:off x="204290" y="1072909"/>
            <a:ext cx="6181898" cy="1530450"/>
          </a:xfrm>
          <a:prstGeom prst="rect">
            <a:avLst/>
          </a:prstGeom>
          <a:noFill/>
          <a:ln>
            <a:noFill/>
          </a:ln>
        </p:spPr>
        <p:txBody>
          <a:bodyPr lIns="91425" tIns="45700" rIns="91425" bIns="45700" anchor="t" anchorCtr="0">
            <a:noAutofit/>
          </a:bodyPr>
          <a:lstStyle/>
          <a:p>
            <a:pPr algn="just">
              <a:buSzPct val="25000"/>
            </a:pPr>
            <a:r>
              <a:rPr lang="en-GB" sz="2400" dirty="0">
                <a:solidFill>
                  <a:schemeClr val="dk1"/>
                </a:solidFill>
              </a:rPr>
              <a:t>Each half term, we will share our home learning activity sheet. Home Learning is split into 3 main categories: </a:t>
            </a:r>
            <a:r>
              <a:rPr lang="en-GB" sz="2400" b="1" dirty="0">
                <a:solidFill>
                  <a:schemeClr val="dk1"/>
                </a:solidFill>
              </a:rPr>
              <a:t>arts</a:t>
            </a:r>
            <a:r>
              <a:rPr lang="en-GB" sz="2400" dirty="0">
                <a:solidFill>
                  <a:schemeClr val="dk1"/>
                </a:solidFill>
              </a:rPr>
              <a:t>, </a:t>
            </a:r>
            <a:r>
              <a:rPr lang="en-GB" sz="2400" b="1" dirty="0">
                <a:solidFill>
                  <a:schemeClr val="dk1"/>
                </a:solidFill>
              </a:rPr>
              <a:t>STEM</a:t>
            </a:r>
            <a:r>
              <a:rPr lang="en-GB" sz="2400" dirty="0">
                <a:solidFill>
                  <a:schemeClr val="dk1"/>
                </a:solidFill>
              </a:rPr>
              <a:t> </a:t>
            </a:r>
            <a:r>
              <a:rPr lang="en-GB" sz="2400" i="1" dirty="0">
                <a:solidFill>
                  <a:schemeClr val="dk1"/>
                </a:solidFill>
              </a:rPr>
              <a:t>(Science Technology Engineering and mathematics) </a:t>
            </a:r>
            <a:r>
              <a:rPr lang="en-GB" sz="2400" dirty="0">
                <a:solidFill>
                  <a:schemeClr val="dk1"/>
                </a:solidFill>
              </a:rPr>
              <a:t>and </a:t>
            </a:r>
            <a:r>
              <a:rPr lang="en-GB" sz="2400" b="1" dirty="0">
                <a:solidFill>
                  <a:schemeClr val="dk1"/>
                </a:solidFill>
              </a:rPr>
              <a:t>music</a:t>
            </a:r>
            <a:r>
              <a:rPr lang="en-GB" sz="2400" dirty="0">
                <a:solidFill>
                  <a:schemeClr val="dk1"/>
                </a:solidFill>
              </a:rPr>
              <a:t>. Children can choose to complete one or many of the suggested activities. </a:t>
            </a:r>
            <a:endParaRPr lang="en-GB" sz="2400" dirty="0">
              <a:solidFill>
                <a:schemeClr val="dk1"/>
              </a:solidFill>
              <a:sym typeface="Arial"/>
            </a:endParaRPr>
          </a:p>
          <a:p>
            <a:pPr algn="just"/>
            <a:endParaRPr dirty="0">
              <a:solidFill>
                <a:schemeClr val="dk1"/>
              </a:solidFill>
              <a:latin typeface="Calibri"/>
              <a:ea typeface="Calibri"/>
              <a:cs typeface="Calibri"/>
              <a:sym typeface="Calibri"/>
            </a:endParaRPr>
          </a:p>
        </p:txBody>
      </p:sp>
      <p:sp>
        <p:nvSpPr>
          <p:cNvPr id="13" name="Shape 93"/>
          <p:cNvSpPr txBox="1"/>
          <p:nvPr/>
        </p:nvSpPr>
        <p:spPr>
          <a:xfrm>
            <a:off x="22491" y="3717032"/>
            <a:ext cx="8186474" cy="2294490"/>
          </a:xfrm>
          <a:prstGeom prst="rect">
            <a:avLst/>
          </a:prstGeom>
          <a:noFill/>
          <a:ln>
            <a:noFill/>
          </a:ln>
        </p:spPr>
        <p:txBody>
          <a:bodyPr lIns="91425" tIns="45700" rIns="91425" bIns="45700" anchor="t" anchorCtr="0">
            <a:noAutofit/>
          </a:bodyPr>
          <a:lstStyle/>
          <a:p>
            <a:pPr algn="just">
              <a:buSzPct val="25000"/>
            </a:pPr>
            <a:r>
              <a:rPr lang="en-GB" sz="2400" dirty="0">
                <a:solidFill>
                  <a:schemeClr val="dk1"/>
                </a:solidFill>
              </a:rPr>
              <a:t>When is the Home Learning sheet shared? </a:t>
            </a:r>
            <a:r>
              <a:rPr lang="en-GB" sz="2400" dirty="0">
                <a:solidFill>
                  <a:srgbClr val="0070C0"/>
                </a:solidFill>
              </a:rPr>
              <a:t>The first week of each half term. </a:t>
            </a:r>
            <a:r>
              <a:rPr lang="en-GB" sz="2400" i="1" dirty="0">
                <a:solidFill>
                  <a:srgbClr val="0070C0"/>
                </a:solidFill>
              </a:rPr>
              <a:t>Please note autumn 1 will not be released until 14</a:t>
            </a:r>
            <a:r>
              <a:rPr lang="en-GB" sz="2400" i="1" baseline="30000" dirty="0">
                <a:solidFill>
                  <a:srgbClr val="0070C0"/>
                </a:solidFill>
              </a:rPr>
              <a:t>th</a:t>
            </a:r>
            <a:r>
              <a:rPr lang="en-GB" sz="2400" i="1" dirty="0">
                <a:solidFill>
                  <a:srgbClr val="0070C0"/>
                </a:solidFill>
              </a:rPr>
              <a:t> September 2020</a:t>
            </a:r>
            <a:r>
              <a:rPr lang="en-GB" sz="2400" i="1" dirty="0" smtClean="0">
                <a:solidFill>
                  <a:srgbClr val="0070C0"/>
                </a:solidFill>
              </a:rPr>
              <a:t>.</a:t>
            </a:r>
            <a:endParaRPr lang="en-GB" sz="2400" dirty="0">
              <a:solidFill>
                <a:schemeClr val="dk1"/>
              </a:solidFill>
            </a:endParaRPr>
          </a:p>
          <a:p>
            <a:pPr algn="just">
              <a:buSzPct val="25000"/>
            </a:pPr>
            <a:r>
              <a:rPr lang="en-GB" sz="2400" dirty="0">
                <a:solidFill>
                  <a:schemeClr val="dk1"/>
                </a:solidFill>
                <a:sym typeface="Arial"/>
              </a:rPr>
              <a:t>When is it due in? </a:t>
            </a:r>
            <a:r>
              <a:rPr lang="en-GB" sz="2400" dirty="0">
                <a:solidFill>
                  <a:srgbClr val="0070C0"/>
                </a:solidFill>
                <a:sym typeface="Arial"/>
              </a:rPr>
              <a:t>2 weeks before the end of half term</a:t>
            </a:r>
            <a:r>
              <a:rPr lang="en-GB" sz="2400" dirty="0" smtClean="0">
                <a:solidFill>
                  <a:srgbClr val="0070C0"/>
                </a:solidFill>
                <a:sym typeface="Arial"/>
              </a:rPr>
              <a:t>.</a:t>
            </a:r>
            <a:endParaRPr lang="en-GB" sz="2400" dirty="0">
              <a:solidFill>
                <a:schemeClr val="dk1"/>
              </a:solidFill>
              <a:sym typeface="Arial"/>
            </a:endParaRPr>
          </a:p>
          <a:p>
            <a:pPr algn="just">
              <a:buSzPct val="25000"/>
            </a:pPr>
            <a:r>
              <a:rPr lang="en-GB" sz="2400" dirty="0">
                <a:solidFill>
                  <a:schemeClr val="dk1"/>
                </a:solidFill>
              </a:rPr>
              <a:t>How is work shared? </a:t>
            </a:r>
            <a:r>
              <a:rPr lang="en-GB" sz="2400" dirty="0">
                <a:solidFill>
                  <a:srgbClr val="0070C0"/>
                </a:solidFill>
              </a:rPr>
              <a:t>All entries are shared in class and an overall winner is chosen. Winners will be celebrated in the last week of half term in a whole school virtual assembly. </a:t>
            </a:r>
            <a:endParaRPr lang="en-GB" sz="2400" dirty="0">
              <a:solidFill>
                <a:srgbClr val="0070C0"/>
              </a:solidFill>
              <a:sym typeface="Arial"/>
            </a:endParaRPr>
          </a:p>
          <a:p>
            <a:pPr algn="just"/>
            <a:endParaRPr dirty="0">
              <a:solidFill>
                <a:schemeClr val="dk1"/>
              </a:solidFill>
              <a:latin typeface="Calibri"/>
              <a:ea typeface="Calibri"/>
              <a:cs typeface="Calibri"/>
              <a:sym typeface="Calibri"/>
            </a:endParaRPr>
          </a:p>
        </p:txBody>
      </p:sp>
      <p:sp>
        <p:nvSpPr>
          <p:cNvPr id="14" name="TextBox 13"/>
          <p:cNvSpPr txBox="1"/>
          <p:nvPr/>
        </p:nvSpPr>
        <p:spPr>
          <a:xfrm>
            <a:off x="6601602" y="1806526"/>
            <a:ext cx="254239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t>Please note: Due to Covid-19 guidance, all home learning entries involving singing or wind instruments will have to be pre-recorded rather than live performances. </a:t>
            </a:r>
          </a:p>
        </p:txBody>
      </p:sp>
      <p:sp>
        <p:nvSpPr>
          <p:cNvPr id="15" name="TextBox 14"/>
          <p:cNvSpPr txBox="1"/>
          <p:nvPr/>
        </p:nvSpPr>
        <p:spPr>
          <a:xfrm>
            <a:off x="6623720" y="1072909"/>
            <a:ext cx="25202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a:t>Entries can be submitted remotely or handed in. </a:t>
            </a:r>
          </a:p>
        </p:txBody>
      </p:sp>
    </p:spTree>
    <p:extLst>
      <p:ext uri="{BB962C8B-B14F-4D97-AF65-F5344CB8AC3E}">
        <p14:creationId xmlns:p14="http://schemas.microsoft.com/office/powerpoint/2010/main" val="2200338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5" y="1844824"/>
            <a:ext cx="8001056" cy="4013068"/>
          </a:xfrm>
        </p:spPr>
        <p:txBody>
          <a:bodyPr>
            <a:noAutofit/>
          </a:bodyPr>
          <a:lstStyle/>
          <a:p>
            <a:pPr algn="l">
              <a:buFont typeface="Arial" pitchFamily="34" charset="0"/>
              <a:buChar char="•"/>
            </a:pPr>
            <a:r>
              <a:rPr lang="en-GB" sz="2400" dirty="0">
                <a:solidFill>
                  <a:schemeClr val="tx1"/>
                </a:solidFill>
              </a:rPr>
              <a:t>KIRFs – Key Instant Recall Facts</a:t>
            </a:r>
          </a:p>
          <a:p>
            <a:pPr algn="l">
              <a:buFont typeface="Arial" pitchFamily="34" charset="0"/>
              <a:buChar char="•"/>
            </a:pPr>
            <a:r>
              <a:rPr lang="en-GB" sz="2400" dirty="0">
                <a:solidFill>
                  <a:schemeClr val="tx1"/>
                </a:solidFill>
              </a:rPr>
              <a:t>These are maths fluency facts (like times tables or number bonds) that your child should know ‘by heart’.</a:t>
            </a:r>
          </a:p>
          <a:p>
            <a:pPr algn="l">
              <a:buFont typeface="Arial" pitchFamily="34" charset="0"/>
              <a:buChar char="•"/>
            </a:pPr>
            <a:r>
              <a:rPr lang="en-GB" sz="2400" dirty="0">
                <a:solidFill>
                  <a:schemeClr val="tx1"/>
                </a:solidFill>
              </a:rPr>
              <a:t>These will be shared each half term on Google classroom</a:t>
            </a:r>
          </a:p>
          <a:p>
            <a:pPr algn="l">
              <a:buFont typeface="Arial" pitchFamily="34" charset="0"/>
              <a:buChar char="•"/>
            </a:pPr>
            <a:r>
              <a:rPr lang="en-GB" sz="2400" dirty="0">
                <a:solidFill>
                  <a:schemeClr val="tx1"/>
                </a:solidFill>
              </a:rPr>
              <a:t>Practise your KIRFs by playing games, making posters and testing your child. </a:t>
            </a:r>
          </a:p>
          <a:p>
            <a:pPr algn="l">
              <a:buFont typeface="Arial" pitchFamily="34" charset="0"/>
              <a:buChar char="•"/>
            </a:pPr>
            <a:r>
              <a:rPr lang="en-GB" sz="2400" dirty="0">
                <a:solidFill>
                  <a:schemeClr val="tx1"/>
                </a:solidFill>
              </a:rPr>
              <a:t>There are KIRF-linked games available at </a:t>
            </a:r>
            <a:r>
              <a:rPr lang="en-GB" sz="2400" dirty="0">
                <a:hlinkClick r:id="rId4"/>
              </a:rPr>
              <a:t>https://www.greatlinfordprimaryschool.co.uk/maths.html</a:t>
            </a:r>
            <a:endParaRPr lang="en-GB" sz="2400" dirty="0"/>
          </a:p>
          <a:p>
            <a:pPr algn="l">
              <a:buFont typeface="Arial" pitchFamily="34" charset="0"/>
              <a:buChar char="•"/>
            </a:pPr>
            <a:r>
              <a:rPr lang="en-GB" sz="2400" dirty="0">
                <a:solidFill>
                  <a:schemeClr val="tx1"/>
                </a:solidFill>
              </a:rPr>
              <a:t>Children will be given a </a:t>
            </a:r>
            <a:r>
              <a:rPr lang="en-GB" sz="2400" dirty="0" err="1" smtClean="0">
                <a:solidFill>
                  <a:schemeClr val="tx1"/>
                </a:solidFill>
              </a:rPr>
              <a:t>Numbots</a:t>
            </a:r>
            <a:r>
              <a:rPr lang="en-GB" sz="2400" dirty="0" smtClean="0">
                <a:solidFill>
                  <a:schemeClr val="tx1"/>
                </a:solidFill>
              </a:rPr>
              <a:t> </a:t>
            </a:r>
            <a:r>
              <a:rPr lang="en-GB" sz="2400" dirty="0">
                <a:solidFill>
                  <a:schemeClr val="tx1"/>
                </a:solidFill>
              </a:rPr>
              <a:t>username and password. This is a good way to practise times tables at home. </a:t>
            </a: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KIRFs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5" y="1844824"/>
            <a:ext cx="8001056" cy="4013068"/>
          </a:xfrm>
        </p:spPr>
        <p:txBody>
          <a:bodyPr>
            <a:noAutofit/>
          </a:bodyPr>
          <a:lstStyle/>
          <a:p>
            <a:pPr algn="l">
              <a:buFont typeface="Arial" pitchFamily="34" charset="0"/>
              <a:buChar char="•"/>
            </a:pPr>
            <a:r>
              <a:rPr lang="en-GB" sz="2400" dirty="0">
                <a:solidFill>
                  <a:schemeClr val="tx1"/>
                </a:solidFill>
              </a:rPr>
              <a:t>Weekly spellings will be shared on Google classroom.</a:t>
            </a:r>
          </a:p>
          <a:p>
            <a:pPr algn="l">
              <a:buFont typeface="Arial" pitchFamily="34" charset="0"/>
              <a:buChar char="•"/>
            </a:pPr>
            <a:r>
              <a:rPr lang="en-GB" sz="2400" dirty="0">
                <a:solidFill>
                  <a:schemeClr val="tx1"/>
                </a:solidFill>
              </a:rPr>
              <a:t>You will also be given a log in for </a:t>
            </a:r>
            <a:r>
              <a:rPr lang="en-GB" sz="2400" dirty="0">
                <a:solidFill>
                  <a:schemeClr val="tx1"/>
                </a:solidFill>
                <a:hlinkClick r:id="rId4"/>
              </a:rPr>
              <a:t>Spelling Frame</a:t>
            </a:r>
            <a:endParaRPr lang="en-GB" sz="2400" dirty="0">
              <a:solidFill>
                <a:schemeClr val="tx1"/>
              </a:solidFill>
            </a:endParaRPr>
          </a:p>
          <a:p>
            <a:pPr algn="l">
              <a:buFont typeface="Arial" pitchFamily="34" charset="0"/>
              <a:buChar char="•"/>
            </a:pPr>
            <a:r>
              <a:rPr lang="en-GB" sz="2400" dirty="0">
                <a:solidFill>
                  <a:schemeClr val="tx1"/>
                </a:solidFill>
              </a:rPr>
              <a:t>On Spelling Frame, you can play games and practise tests using the spellings you have been given on Google Classroom.</a:t>
            </a:r>
          </a:p>
          <a:p>
            <a:pPr algn="l">
              <a:buFont typeface="Arial" pitchFamily="34" charset="0"/>
              <a:buChar char="•"/>
            </a:pPr>
            <a:r>
              <a:rPr lang="en-GB" sz="2400" dirty="0">
                <a:solidFill>
                  <a:schemeClr val="tx1"/>
                </a:solidFill>
              </a:rPr>
              <a:t>Spellings should be practised at home daily.</a:t>
            </a:r>
          </a:p>
          <a:p>
            <a:pPr algn="l">
              <a:buFont typeface="Arial" pitchFamily="34" charset="0"/>
              <a:buChar char="•"/>
            </a:pPr>
            <a:r>
              <a:rPr lang="en-GB" sz="2400" dirty="0">
                <a:solidFill>
                  <a:schemeClr val="tx1"/>
                </a:solidFill>
              </a:rPr>
              <a:t>Spellings from previous weeks should also continue to be practised so that the spellings become part of </a:t>
            </a:r>
            <a:r>
              <a:rPr lang="en-GB" sz="2400" dirty="0" err="1">
                <a:solidFill>
                  <a:schemeClr val="tx1"/>
                </a:solidFill>
              </a:rPr>
              <a:t>childrens</a:t>
            </a:r>
            <a:r>
              <a:rPr lang="en-GB" sz="2400" dirty="0">
                <a:solidFill>
                  <a:schemeClr val="tx1"/>
                </a:solidFill>
              </a:rPr>
              <a:t>’ long term memory rather than being forgotten within a few weeks.</a:t>
            </a:r>
          </a:p>
          <a:p>
            <a:pPr algn="l">
              <a:buFont typeface="Arial" pitchFamily="34" charset="0"/>
              <a:buChar char="•"/>
            </a:pPr>
            <a:endParaRPr lang="en-GB" sz="2400"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Spellings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extLst>
      <p:ext uri="{BB962C8B-B14F-4D97-AF65-F5344CB8AC3E}">
        <p14:creationId xmlns:p14="http://schemas.microsoft.com/office/powerpoint/2010/main" val="3120831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marL="342900" lvl="0" indent="-342900" algn="l" hangingPunct="0">
              <a:lnSpc>
                <a:spcPct val="150000"/>
              </a:lnSpc>
              <a:spcBef>
                <a:spcPts val="0"/>
              </a:spcBef>
              <a:buFont typeface="Arial" pitchFamily="34" charset="0"/>
              <a:buChar char="•"/>
            </a:pPr>
            <a:r>
              <a:rPr lang="en-US" sz="2400" dirty="0">
                <a:solidFill>
                  <a:schemeClr val="tx1"/>
                </a:solidFill>
              </a:rPr>
              <a:t>Count to and across 100 forwards or backwards</a:t>
            </a:r>
            <a:r>
              <a:rPr lang="en-US" sz="2400" dirty="0" smtClean="0">
                <a:solidFill>
                  <a:schemeClr val="tx1"/>
                </a:solidFill>
              </a:rPr>
              <a:t>.</a:t>
            </a:r>
            <a:endParaRPr lang="en-GB" sz="2400" dirty="0">
              <a:solidFill>
                <a:schemeClr val="tx1"/>
              </a:solidFill>
            </a:endParaRPr>
          </a:p>
          <a:p>
            <a:pPr marL="342900" lvl="0" indent="-342900" algn="l">
              <a:lnSpc>
                <a:spcPct val="150000"/>
              </a:lnSpc>
              <a:spcBef>
                <a:spcPts val="0"/>
              </a:spcBef>
              <a:buFont typeface="Arial" pitchFamily="34" charset="0"/>
              <a:buChar char="•"/>
            </a:pPr>
            <a:r>
              <a:rPr lang="en-US" sz="2400" dirty="0">
                <a:solidFill>
                  <a:schemeClr val="tx1"/>
                </a:solidFill>
              </a:rPr>
              <a:t>Count in multiples of 2, 5 and 10.</a:t>
            </a:r>
            <a:endParaRPr lang="en-GB" sz="2400" dirty="0">
              <a:solidFill>
                <a:schemeClr val="tx1"/>
              </a:solidFill>
            </a:endParaRPr>
          </a:p>
          <a:p>
            <a:pPr marL="342900" indent="-342900" algn="l">
              <a:lnSpc>
                <a:spcPct val="150000"/>
              </a:lnSpc>
              <a:spcBef>
                <a:spcPts val="0"/>
              </a:spcBef>
              <a:buFont typeface="Arial" pitchFamily="34" charset="0"/>
              <a:buChar char="•"/>
            </a:pPr>
            <a:r>
              <a:rPr lang="en-US" sz="2400" dirty="0">
                <a:solidFill>
                  <a:schemeClr val="tx1"/>
                </a:solidFill>
              </a:rPr>
              <a:t> </a:t>
            </a:r>
            <a:r>
              <a:rPr lang="en-US" sz="2400" dirty="0" smtClean="0">
                <a:solidFill>
                  <a:schemeClr val="tx1"/>
                </a:solidFill>
              </a:rPr>
              <a:t>Begin </a:t>
            </a:r>
            <a:r>
              <a:rPr lang="en-US" sz="2400" dirty="0">
                <a:solidFill>
                  <a:schemeClr val="tx1"/>
                </a:solidFill>
              </a:rPr>
              <a:t>to recall addition and subtraction facts to 20.</a:t>
            </a:r>
            <a:endParaRPr lang="en-GB" sz="2400" dirty="0">
              <a:solidFill>
                <a:schemeClr val="tx1"/>
              </a:solidFill>
            </a:endParaRPr>
          </a:p>
          <a:p>
            <a:pPr marL="342900" indent="-342900" algn="l">
              <a:lnSpc>
                <a:spcPct val="150000"/>
              </a:lnSpc>
              <a:spcBef>
                <a:spcPts val="0"/>
              </a:spcBef>
              <a:buFont typeface="Arial" pitchFamily="34" charset="0"/>
              <a:buChar char="•"/>
            </a:pPr>
            <a:r>
              <a:rPr lang="en-US" sz="2400" dirty="0">
                <a:solidFill>
                  <a:schemeClr val="tx1"/>
                </a:solidFill>
              </a:rPr>
              <a:t> </a:t>
            </a:r>
            <a:r>
              <a:rPr lang="en-US" sz="2400" dirty="0" smtClean="0">
                <a:solidFill>
                  <a:schemeClr val="tx1"/>
                </a:solidFill>
              </a:rPr>
              <a:t>Know </a:t>
            </a:r>
            <a:r>
              <a:rPr lang="en-US" sz="2400" dirty="0">
                <a:solidFill>
                  <a:schemeClr val="tx1"/>
                </a:solidFill>
              </a:rPr>
              <a:t>the place value of each digit in any number up to 100.</a:t>
            </a:r>
            <a:endParaRPr lang="en-GB" sz="2400" dirty="0">
              <a:solidFill>
                <a:schemeClr val="tx1"/>
              </a:solidFill>
            </a:endParaRPr>
          </a:p>
          <a:p>
            <a:pPr marL="342900" indent="-342900" algn="l">
              <a:lnSpc>
                <a:spcPct val="150000"/>
              </a:lnSpc>
              <a:spcBef>
                <a:spcPts val="0"/>
              </a:spcBef>
              <a:buFont typeface="Arial" pitchFamily="34" charset="0"/>
              <a:buChar char="•"/>
            </a:pPr>
            <a:r>
              <a:rPr lang="en-US" sz="2400" dirty="0">
                <a:solidFill>
                  <a:schemeClr val="tx1"/>
                </a:solidFill>
              </a:rPr>
              <a:t> </a:t>
            </a:r>
            <a:r>
              <a:rPr lang="en-US" sz="2400" dirty="0" err="1" smtClean="0">
                <a:solidFill>
                  <a:schemeClr val="tx1"/>
                </a:solidFill>
              </a:rPr>
              <a:t>Recognise</a:t>
            </a:r>
            <a:r>
              <a:rPr lang="en-US" sz="2400" dirty="0" smtClean="0">
                <a:solidFill>
                  <a:schemeClr val="tx1"/>
                </a:solidFill>
              </a:rPr>
              <a:t> </a:t>
            </a:r>
            <a:r>
              <a:rPr lang="en-US" sz="2400" dirty="0">
                <a:solidFill>
                  <a:schemeClr val="tx1"/>
                </a:solidFill>
              </a:rPr>
              <a:t>o’clock and half past on an analogue clock.</a:t>
            </a:r>
            <a:endParaRPr lang="en-GB" sz="2400" dirty="0">
              <a:solidFill>
                <a:schemeClr val="tx1"/>
              </a:solidFill>
            </a:endParaRPr>
          </a:p>
          <a:p>
            <a:pPr algn="l">
              <a:spcBef>
                <a:spcPts val="0"/>
              </a:spcBef>
              <a:buFont typeface="Arial" pitchFamily="34" charset="0"/>
              <a:buChar char="•"/>
            </a:pPr>
            <a:endParaRPr lang="en-GB" sz="2800"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Expectations - Maths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marL="457200" lvl="0" indent="-457200" algn="l" hangingPunct="0">
              <a:lnSpc>
                <a:spcPct val="150000"/>
              </a:lnSpc>
              <a:buFont typeface="Arial" pitchFamily="34" charset="0"/>
              <a:buChar char="•"/>
            </a:pPr>
            <a:r>
              <a:rPr lang="en-US" sz="2800" dirty="0">
                <a:solidFill>
                  <a:schemeClr val="tx1"/>
                </a:solidFill>
              </a:rPr>
              <a:t>With increasing accuracy, form lower case letters and the digits 0 -9 in the correct direction.</a:t>
            </a:r>
            <a:endParaRPr lang="en-GB" sz="2800" dirty="0">
              <a:solidFill>
                <a:schemeClr val="tx1"/>
              </a:solidFill>
            </a:endParaRPr>
          </a:p>
          <a:p>
            <a:pPr marL="457200" lvl="0" indent="-457200" algn="l" hangingPunct="0">
              <a:lnSpc>
                <a:spcPct val="150000"/>
              </a:lnSpc>
              <a:buFont typeface="Arial" pitchFamily="34" charset="0"/>
              <a:buChar char="•"/>
            </a:pPr>
            <a:r>
              <a:rPr lang="en-US" sz="2800" dirty="0">
                <a:solidFill>
                  <a:schemeClr val="tx1"/>
                </a:solidFill>
              </a:rPr>
              <a:t>Read aloud your writing so that peers and teachers can understand the meaning.</a:t>
            </a:r>
            <a:endParaRPr lang="en-GB" sz="2800" dirty="0">
              <a:solidFill>
                <a:schemeClr val="tx1"/>
              </a:solidFill>
            </a:endParaRPr>
          </a:p>
          <a:p>
            <a:pPr marL="457200" lvl="0" indent="-457200" algn="l" hangingPunct="0">
              <a:lnSpc>
                <a:spcPct val="150000"/>
              </a:lnSpc>
              <a:buFont typeface="Arial" pitchFamily="34" charset="0"/>
              <a:buChar char="•"/>
            </a:pPr>
            <a:r>
              <a:rPr lang="en-US" sz="2800" dirty="0">
                <a:solidFill>
                  <a:schemeClr val="tx1"/>
                </a:solidFill>
              </a:rPr>
              <a:t>Use capital letters for names, places, the days of the week and the personal pronoun ‘I’.</a:t>
            </a:r>
            <a:endParaRPr lang="en-GB" sz="2800" dirty="0">
              <a:solidFill>
                <a:schemeClr val="tx1"/>
              </a:solidFill>
            </a:endParaRPr>
          </a:p>
          <a:p>
            <a:pPr algn="l">
              <a:buFont typeface="Arial" pitchFamily="34" charset="0"/>
              <a:buChar char="•"/>
            </a:pPr>
            <a:endParaRPr lang="en-GB" sz="2800" dirty="0" smtClean="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smtClean="0"/>
              <a:t>Expectations - Writing</a:t>
            </a:r>
            <a:endParaRPr lang="en-GB" dirty="0"/>
          </a:p>
        </p:txBody>
      </p:sp>
    </p:spTree>
    <p:extLst>
      <p:ext uri="{BB962C8B-B14F-4D97-AF65-F5344CB8AC3E}">
        <p14:creationId xmlns:p14="http://schemas.microsoft.com/office/powerpoint/2010/main" val="284871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7" name="Subtitle 6"/>
          <p:cNvSpPr>
            <a:spLocks noGrp="1"/>
          </p:cNvSpPr>
          <p:nvPr>
            <p:ph type="subTitle" idx="1"/>
          </p:nvPr>
        </p:nvSpPr>
        <p:spPr/>
        <p:txBody>
          <a:bodyPr/>
          <a:lstStyle/>
          <a:p>
            <a:endParaRPr lang="en-GB"/>
          </a:p>
        </p:txBody>
      </p:sp>
      <p:sp>
        <p:nvSpPr>
          <p:cNvPr id="8" name="Title 7"/>
          <p:cNvSpPr>
            <a:spLocks noGrp="1"/>
          </p:cNvSpPr>
          <p:nvPr>
            <p:ph type="ctrTitle"/>
          </p:nvPr>
        </p:nvSpPr>
        <p:spPr/>
        <p:txBody>
          <a:bodyPr/>
          <a:lstStyle/>
          <a:p>
            <a:endParaRPr lang="en-GB" dirty="0"/>
          </a:p>
        </p:txBody>
      </p:sp>
      <p:pic>
        <p:nvPicPr>
          <p:cNvPr id="11" name="Picture 2" descr="http://gallery.yopriceville.com/var/albums/Free-Clipart-Pictures/Trees-PNG-Clipart/Oack_Tree_PNG_Clipart_Picture.png?m=1399672800"/>
          <p:cNvPicPr>
            <a:picLocks noChangeAspect="1" noChangeArrowheads="1"/>
          </p:cNvPicPr>
          <p:nvPr/>
        </p:nvPicPr>
        <p:blipFill>
          <a:blip r:embed="rId4" cstate="print"/>
          <a:srcRect/>
          <a:stretch>
            <a:fillRect/>
          </a:stretch>
        </p:blipFill>
        <p:spPr bwMode="auto">
          <a:xfrm>
            <a:off x="1619672" y="1484784"/>
            <a:ext cx="5565900" cy="4509120"/>
          </a:xfrm>
          <a:prstGeom prst="rect">
            <a:avLst/>
          </a:prstGeom>
          <a:noFill/>
        </p:spPr>
      </p:pic>
      <p:pic>
        <p:nvPicPr>
          <p:cNvPr id="12"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793342" flipH="1">
            <a:off x="813916" y="1076469"/>
            <a:ext cx="1597349" cy="1309539"/>
          </a:xfrm>
          <a:prstGeom prst="rect">
            <a:avLst/>
          </a:prstGeom>
          <a:noFill/>
        </p:spPr>
      </p:pic>
      <p:pic>
        <p:nvPicPr>
          <p:cNvPr id="13"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364192">
            <a:off x="2627785" y="260649"/>
            <a:ext cx="1597349" cy="1309539"/>
          </a:xfrm>
          <a:prstGeom prst="rect">
            <a:avLst/>
          </a:prstGeom>
          <a:noFill/>
        </p:spPr>
      </p:pic>
      <p:pic>
        <p:nvPicPr>
          <p:cNvPr id="14"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flipH="1">
            <a:off x="4788025" y="260649"/>
            <a:ext cx="1597349" cy="1309539"/>
          </a:xfrm>
          <a:prstGeom prst="rect">
            <a:avLst/>
          </a:prstGeom>
          <a:noFill/>
        </p:spPr>
      </p:pic>
      <p:pic>
        <p:nvPicPr>
          <p:cNvPr id="15"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a:off x="6516217" y="1124746"/>
            <a:ext cx="1597349" cy="1309539"/>
          </a:xfrm>
          <a:prstGeom prst="rect">
            <a:avLst/>
          </a:prstGeom>
          <a:noFill/>
        </p:spPr>
      </p:pic>
      <p:pic>
        <p:nvPicPr>
          <p:cNvPr id="16" name="Picture 4" descr="http://pngimg.com/upload/autumn_leaves_PNG3611.png"/>
          <p:cNvPicPr>
            <a:picLocks noChangeAspect="1" noChangeArrowheads="1"/>
          </p:cNvPicPr>
          <p:nvPr/>
        </p:nvPicPr>
        <p:blipFill>
          <a:blip r:embed="rId6" cstate="print"/>
          <a:srcRect/>
          <a:stretch>
            <a:fillRect/>
          </a:stretch>
        </p:blipFill>
        <p:spPr bwMode="auto">
          <a:xfrm>
            <a:off x="7236296" y="3356992"/>
            <a:ext cx="1017153" cy="1008112"/>
          </a:xfrm>
          <a:prstGeom prst="rect">
            <a:avLst/>
          </a:prstGeom>
          <a:noFill/>
        </p:spPr>
      </p:pic>
      <p:pic>
        <p:nvPicPr>
          <p:cNvPr id="17" name="Picture 6" descr="https://dennyflack.files.wordpress.com/2008/10/red-leaf.png"/>
          <p:cNvPicPr>
            <a:picLocks noChangeAspect="1" noChangeArrowheads="1"/>
          </p:cNvPicPr>
          <p:nvPr/>
        </p:nvPicPr>
        <p:blipFill>
          <a:blip r:embed="rId7" cstate="print"/>
          <a:srcRect/>
          <a:stretch>
            <a:fillRect/>
          </a:stretch>
        </p:blipFill>
        <p:spPr bwMode="auto">
          <a:xfrm rot="2652580">
            <a:off x="6883582" y="4645974"/>
            <a:ext cx="1670574" cy="1112602"/>
          </a:xfrm>
          <a:prstGeom prst="rect">
            <a:avLst/>
          </a:prstGeom>
          <a:noFill/>
        </p:spPr>
      </p:pic>
      <p:sp>
        <p:nvSpPr>
          <p:cNvPr id="18" name="TextBox 1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
        <p:nvSpPr>
          <p:cNvPr id="19" name="TextBox 18"/>
          <p:cNvSpPr txBox="1"/>
          <p:nvPr/>
        </p:nvSpPr>
        <p:spPr>
          <a:xfrm>
            <a:off x="1214415" y="1643050"/>
            <a:ext cx="838691" cy="369332"/>
          </a:xfrm>
          <a:prstGeom prst="rect">
            <a:avLst/>
          </a:prstGeom>
          <a:noFill/>
        </p:spPr>
        <p:txBody>
          <a:bodyPr wrap="none" rtlCol="0">
            <a:spAutoFit/>
          </a:bodyPr>
          <a:lstStyle/>
          <a:p>
            <a:r>
              <a:rPr lang="en-GB" dirty="0" smtClean="0">
                <a:latin typeface="Arial" pitchFamily="34" charset="0"/>
                <a:cs typeface="Arial" pitchFamily="34" charset="0"/>
              </a:rPr>
              <a:t>Aspire</a:t>
            </a:r>
            <a:endParaRPr lang="en-GB" dirty="0">
              <a:latin typeface="Arial" pitchFamily="34" charset="0"/>
              <a:cs typeface="Arial" pitchFamily="34" charset="0"/>
            </a:endParaRPr>
          </a:p>
        </p:txBody>
      </p:sp>
      <p:sp>
        <p:nvSpPr>
          <p:cNvPr id="20" name="TextBox 19"/>
          <p:cNvSpPr txBox="1"/>
          <p:nvPr/>
        </p:nvSpPr>
        <p:spPr>
          <a:xfrm>
            <a:off x="2714613" y="500042"/>
            <a:ext cx="825867" cy="369332"/>
          </a:xfrm>
          <a:prstGeom prst="rect">
            <a:avLst/>
          </a:prstGeom>
          <a:noFill/>
        </p:spPr>
        <p:txBody>
          <a:bodyPr wrap="none" rtlCol="0">
            <a:spAutoFit/>
          </a:bodyPr>
          <a:lstStyle/>
          <a:p>
            <a:r>
              <a:rPr lang="en-GB" dirty="0" smtClean="0">
                <a:latin typeface="Arial" pitchFamily="34" charset="0"/>
                <a:cs typeface="Arial" pitchFamily="34" charset="0"/>
              </a:rPr>
              <a:t>Thrive</a:t>
            </a:r>
            <a:endParaRPr lang="en-GB" dirty="0">
              <a:latin typeface="Arial" pitchFamily="34" charset="0"/>
              <a:cs typeface="Arial" pitchFamily="34" charset="0"/>
            </a:endParaRPr>
          </a:p>
        </p:txBody>
      </p:sp>
      <p:sp>
        <p:nvSpPr>
          <p:cNvPr id="21" name="TextBox 20"/>
          <p:cNvSpPr txBox="1"/>
          <p:nvPr/>
        </p:nvSpPr>
        <p:spPr>
          <a:xfrm>
            <a:off x="5072067" y="714356"/>
            <a:ext cx="1143007" cy="369332"/>
          </a:xfrm>
          <a:prstGeom prst="rect">
            <a:avLst/>
          </a:prstGeom>
          <a:noFill/>
        </p:spPr>
        <p:txBody>
          <a:bodyPr wrap="square" rtlCol="0">
            <a:spAutoFit/>
          </a:bodyPr>
          <a:lstStyle/>
          <a:p>
            <a:r>
              <a:rPr lang="en-GB" dirty="0" smtClean="0">
                <a:latin typeface="Arial" pitchFamily="34" charset="0"/>
                <a:cs typeface="Arial" pitchFamily="34" charset="0"/>
              </a:rPr>
              <a:t>Achieve</a:t>
            </a:r>
            <a:endParaRPr lang="en-GB" dirty="0">
              <a:latin typeface="Arial" pitchFamily="34" charset="0"/>
              <a:cs typeface="Arial" pitchFamily="34" charset="0"/>
            </a:endParaRPr>
          </a:p>
        </p:txBody>
      </p:sp>
      <p:sp>
        <p:nvSpPr>
          <p:cNvPr id="22" name="TextBox 21"/>
          <p:cNvSpPr txBox="1"/>
          <p:nvPr/>
        </p:nvSpPr>
        <p:spPr>
          <a:xfrm>
            <a:off x="7143769" y="1714488"/>
            <a:ext cx="761747" cy="369332"/>
          </a:xfrm>
          <a:prstGeom prst="rect">
            <a:avLst/>
          </a:prstGeom>
          <a:noFill/>
        </p:spPr>
        <p:txBody>
          <a:bodyPr wrap="none" rtlCol="0">
            <a:spAutoFit/>
          </a:bodyPr>
          <a:lstStyle/>
          <a:p>
            <a:r>
              <a:rPr lang="en-GB" dirty="0" smtClean="0">
                <a:latin typeface="Arial" pitchFamily="34" charset="0"/>
                <a:cs typeface="Arial" pitchFamily="34" charset="0"/>
              </a:rPr>
              <a:t>Enjoy</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23528" y="1556792"/>
            <a:ext cx="8280920" cy="2952328"/>
          </a:xfrm>
        </p:spPr>
        <p:txBody>
          <a:bodyPr>
            <a:noAutofit/>
          </a:bodyPr>
          <a:lstStyle/>
          <a:p>
            <a:r>
              <a:rPr lang="en-US" sz="2000" dirty="0"/>
              <a:t> </a:t>
            </a:r>
            <a:endParaRPr lang="en-GB" sz="2000" dirty="0"/>
          </a:p>
          <a:p>
            <a:pPr marL="342900" lvl="0" indent="-342900" algn="l" hangingPunct="0">
              <a:buFont typeface="Arial" panose="020B0604020202020204" pitchFamily="34" charset="0"/>
              <a:buChar char="•"/>
            </a:pPr>
            <a:r>
              <a:rPr lang="en-US" sz="2000" dirty="0">
                <a:solidFill>
                  <a:schemeClr val="tx1"/>
                </a:solidFill>
              </a:rPr>
              <a:t>Read aloud – and re read for fluency – books, poems, stories and nonfiction texts that are consistent with your developing phonic knowledge.</a:t>
            </a:r>
            <a:endParaRPr lang="en-GB" sz="2000" dirty="0">
              <a:solidFill>
                <a:schemeClr val="tx1"/>
              </a:solidFill>
            </a:endParaRPr>
          </a:p>
          <a:p>
            <a:pPr marL="342900" lvl="0" indent="-342900" algn="l">
              <a:buFont typeface="Arial" panose="020B0604020202020204" pitchFamily="34" charset="0"/>
              <a:buChar char="•"/>
            </a:pPr>
            <a:r>
              <a:rPr lang="en-US" sz="2000" dirty="0">
                <a:solidFill>
                  <a:schemeClr val="tx1"/>
                </a:solidFill>
              </a:rPr>
              <a:t>Apply phonic knowledge and skills as the key route to decode words, including those of more than one syllable.</a:t>
            </a:r>
            <a:endParaRPr lang="en-GB" sz="2000" dirty="0">
              <a:solidFill>
                <a:schemeClr val="tx1"/>
              </a:solidFill>
            </a:endParaRPr>
          </a:p>
          <a:p>
            <a:pPr marL="342900" lvl="0" indent="-342900" algn="l" hangingPunct="0">
              <a:buFont typeface="Arial" panose="020B0604020202020204" pitchFamily="34" charset="0"/>
              <a:buChar char="•"/>
            </a:pPr>
            <a:r>
              <a:rPr lang="en-US" sz="2000" dirty="0">
                <a:solidFill>
                  <a:schemeClr val="tx1"/>
                </a:solidFill>
              </a:rPr>
              <a:t>Use sounding and blending techniques to attempt previously unseen words.</a:t>
            </a:r>
            <a:endParaRPr lang="en-GB" sz="2000" dirty="0">
              <a:solidFill>
                <a:schemeClr val="tx1"/>
              </a:solidFill>
            </a:endParaRPr>
          </a:p>
          <a:p>
            <a:pPr marL="342900" lvl="0" indent="-342900" algn="l" hangingPunct="0">
              <a:buFont typeface="Arial" panose="020B0604020202020204" pitchFamily="34" charset="0"/>
              <a:buChar char="•"/>
            </a:pPr>
            <a:r>
              <a:rPr lang="en-US" sz="2000" dirty="0">
                <a:solidFill>
                  <a:schemeClr val="tx1"/>
                </a:solidFill>
              </a:rPr>
              <a:t>Be familiar with, and be able to retell, key fairy tales and traditional rhymes or stories.</a:t>
            </a:r>
            <a:endParaRPr lang="en-GB" sz="2000" dirty="0">
              <a:solidFill>
                <a:schemeClr val="tx1"/>
              </a:solidFill>
            </a:endParaRPr>
          </a:p>
          <a:p>
            <a:pPr marL="342900" lvl="0" indent="-342900" algn="l" hangingPunct="0">
              <a:buFont typeface="Arial" panose="020B0604020202020204" pitchFamily="34" charset="0"/>
              <a:buChar char="•"/>
            </a:pPr>
            <a:r>
              <a:rPr lang="en-US" sz="2000" dirty="0">
                <a:solidFill>
                  <a:schemeClr val="tx1"/>
                </a:solidFill>
              </a:rPr>
              <a:t>Explain clearly your understanding of what is read to you: the significance of the title, key events in the text, vocabulary and predictions of what may happen next.</a:t>
            </a:r>
            <a:endParaRPr lang="en-GB" sz="2000" dirty="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smtClean="0"/>
              <a:t>Expectations - Reading</a:t>
            </a:r>
            <a:endParaRPr lang="en-GB" dirty="0"/>
          </a:p>
        </p:txBody>
      </p:sp>
    </p:spTree>
    <p:extLst>
      <p:ext uri="{BB962C8B-B14F-4D97-AF65-F5344CB8AC3E}">
        <p14:creationId xmlns:p14="http://schemas.microsoft.com/office/powerpoint/2010/main" val="49451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431540" y="1628800"/>
            <a:ext cx="8280920" cy="2952328"/>
          </a:xfrm>
        </p:spPr>
        <p:txBody>
          <a:bodyPr>
            <a:noAutofit/>
          </a:bodyPr>
          <a:lstStyle/>
          <a:p>
            <a:pPr algn="l"/>
            <a:r>
              <a:rPr lang="en-GB" dirty="0" smtClean="0">
                <a:solidFill>
                  <a:schemeClr val="tx1"/>
                </a:solidFill>
              </a:rPr>
              <a:t>Our topic: The Adventures of Bear (And Queen- Autumn 2)</a:t>
            </a:r>
          </a:p>
          <a:p>
            <a:pPr algn="l"/>
            <a:endParaRPr lang="en-GB" dirty="0">
              <a:solidFill>
                <a:schemeClr val="tx1"/>
              </a:solidFill>
            </a:endParaRPr>
          </a:p>
          <a:p>
            <a:pPr algn="l"/>
            <a:r>
              <a:rPr lang="en-GB" dirty="0" smtClean="0">
                <a:solidFill>
                  <a:schemeClr val="tx1"/>
                </a:solidFill>
              </a:rPr>
              <a:t>We will be learning…</a:t>
            </a:r>
          </a:p>
          <a:p>
            <a:pPr algn="l">
              <a:lnSpc>
                <a:spcPct val="150000"/>
              </a:lnSpc>
              <a:buFont typeface="Arial" pitchFamily="34" charset="0"/>
              <a:buChar char="•"/>
            </a:pPr>
            <a:r>
              <a:rPr lang="en-GB" dirty="0" smtClean="0">
                <a:solidFill>
                  <a:schemeClr val="tx1"/>
                </a:solidFill>
              </a:rPr>
              <a:t>The countries within the United Kingdom</a:t>
            </a:r>
          </a:p>
          <a:p>
            <a:pPr algn="l">
              <a:lnSpc>
                <a:spcPct val="150000"/>
              </a:lnSpc>
              <a:buFont typeface="Arial" pitchFamily="34" charset="0"/>
              <a:buChar char="•"/>
            </a:pPr>
            <a:r>
              <a:rPr lang="en-GB" dirty="0" smtClean="0">
                <a:solidFill>
                  <a:schemeClr val="tx1"/>
                </a:solidFill>
              </a:rPr>
              <a:t>Key facts and history around Queen Elizabeth ||</a:t>
            </a:r>
          </a:p>
          <a:p>
            <a:pPr algn="l">
              <a:lnSpc>
                <a:spcPct val="150000"/>
              </a:lnSpc>
              <a:buFont typeface="Arial" pitchFamily="34" charset="0"/>
              <a:buChar char="•"/>
            </a:pPr>
            <a:r>
              <a:rPr lang="en-GB" dirty="0" smtClean="0">
                <a:solidFill>
                  <a:schemeClr val="tx1"/>
                </a:solidFill>
              </a:rPr>
              <a:t>About historic events in our lives</a:t>
            </a:r>
          </a:p>
        </p:txBody>
      </p:sp>
      <p:sp>
        <p:nvSpPr>
          <p:cNvPr id="10" name="Title 9"/>
          <p:cNvSpPr>
            <a:spLocks noGrp="1"/>
          </p:cNvSpPr>
          <p:nvPr>
            <p:ph type="ctrTitle"/>
          </p:nvPr>
        </p:nvSpPr>
        <p:spPr>
          <a:xfrm>
            <a:off x="685800" y="332656"/>
            <a:ext cx="7772400" cy="1470025"/>
          </a:xfrm>
        </p:spPr>
        <p:txBody>
          <a:bodyPr/>
          <a:lstStyle/>
          <a:p>
            <a:r>
              <a:rPr lang="en-GB" dirty="0" smtClean="0"/>
              <a:t>Autumn Term</a:t>
            </a:r>
            <a:endParaRPr lang="en-GB" dirty="0"/>
          </a:p>
        </p:txBody>
      </p:sp>
    </p:spTree>
    <p:extLst>
      <p:ext uri="{BB962C8B-B14F-4D97-AF65-F5344CB8AC3E}">
        <p14:creationId xmlns:p14="http://schemas.microsoft.com/office/powerpoint/2010/main" val="1743353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Our topic: Under The Sea</a:t>
            </a:r>
          </a:p>
          <a:p>
            <a:pPr algn="l"/>
            <a:endParaRPr lang="en-GB" dirty="0">
              <a:solidFill>
                <a:schemeClr val="tx1"/>
              </a:solidFill>
            </a:endParaRPr>
          </a:p>
          <a:p>
            <a:pPr algn="l"/>
            <a:r>
              <a:rPr lang="en-GB" sz="2800" dirty="0" smtClean="0">
                <a:solidFill>
                  <a:schemeClr val="tx1"/>
                </a:solidFill>
              </a:rPr>
              <a:t>We will be learning…</a:t>
            </a:r>
          </a:p>
          <a:p>
            <a:pPr marL="457200" indent="-457200" algn="l">
              <a:buFont typeface="Arial" pitchFamily="34" charset="0"/>
              <a:buChar char="•"/>
            </a:pPr>
            <a:r>
              <a:rPr lang="en-GB" sz="2800" dirty="0" smtClean="0">
                <a:solidFill>
                  <a:schemeClr val="tx1"/>
                </a:solidFill>
              </a:rPr>
              <a:t>How to use a map to identify the sea around the United Kingdom</a:t>
            </a:r>
          </a:p>
          <a:p>
            <a:pPr marL="457200" indent="-457200" algn="l">
              <a:buFont typeface="Arial" pitchFamily="34" charset="0"/>
              <a:buChar char="•"/>
            </a:pPr>
            <a:r>
              <a:rPr lang="en-GB" sz="2800" dirty="0" smtClean="0">
                <a:solidFill>
                  <a:schemeClr val="tx1"/>
                </a:solidFill>
              </a:rPr>
              <a:t>How to use a map to identify the 5 oceans</a:t>
            </a:r>
          </a:p>
          <a:p>
            <a:pPr marL="457200" indent="-457200" algn="l">
              <a:buFont typeface="Arial" pitchFamily="34" charset="0"/>
              <a:buChar char="•"/>
            </a:pPr>
            <a:r>
              <a:rPr lang="en-GB" sz="2800" dirty="0" smtClean="0">
                <a:solidFill>
                  <a:schemeClr val="tx1"/>
                </a:solidFill>
              </a:rPr>
              <a:t>How to make observations from pictures and videos of costal features</a:t>
            </a:r>
          </a:p>
          <a:p>
            <a:pPr algn="l"/>
            <a:endParaRPr lang="en-GB" dirty="0">
              <a:solidFill>
                <a:schemeClr val="tx1"/>
              </a:solidFill>
            </a:endParaRPr>
          </a:p>
          <a:p>
            <a:pPr algn="l"/>
            <a:endParaRPr lang="en-GB"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Spring Term 1</a:t>
            </a:r>
            <a:endParaRPr lang="en-GB" dirty="0"/>
          </a:p>
        </p:txBody>
      </p:sp>
    </p:spTree>
    <p:extLst>
      <p:ext uri="{BB962C8B-B14F-4D97-AF65-F5344CB8AC3E}">
        <p14:creationId xmlns:p14="http://schemas.microsoft.com/office/powerpoint/2010/main" val="1743353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Our topic: Sustainability</a:t>
            </a:r>
          </a:p>
          <a:p>
            <a:pPr algn="l"/>
            <a:endParaRPr lang="en-GB" dirty="0">
              <a:solidFill>
                <a:schemeClr val="tx1"/>
              </a:solidFill>
            </a:endParaRPr>
          </a:p>
          <a:p>
            <a:pPr algn="l"/>
            <a:r>
              <a:rPr lang="en-GB" sz="2800" dirty="0" smtClean="0">
                <a:solidFill>
                  <a:schemeClr val="tx1"/>
                </a:solidFill>
              </a:rPr>
              <a:t>We will be learning…</a:t>
            </a:r>
          </a:p>
          <a:p>
            <a:pPr marL="457200" indent="-457200" algn="l">
              <a:buFont typeface="Arial" pitchFamily="34" charset="0"/>
              <a:buChar char="•"/>
            </a:pPr>
            <a:r>
              <a:rPr lang="en-GB" sz="2800" dirty="0" smtClean="0">
                <a:solidFill>
                  <a:schemeClr val="tx1"/>
                </a:solidFill>
              </a:rPr>
              <a:t>How to look after our environment</a:t>
            </a:r>
          </a:p>
          <a:p>
            <a:pPr marL="457200" indent="-457200" algn="l">
              <a:buFont typeface="Arial" pitchFamily="34" charset="0"/>
              <a:buChar char="•"/>
            </a:pPr>
            <a:r>
              <a:rPr lang="en-GB" dirty="0" smtClean="0">
                <a:solidFill>
                  <a:schemeClr val="tx1"/>
                </a:solidFill>
              </a:rPr>
              <a:t>Different types of energy </a:t>
            </a:r>
          </a:p>
          <a:p>
            <a:pPr marL="457200" indent="-457200" algn="l">
              <a:buFont typeface="Arial" pitchFamily="34" charset="0"/>
              <a:buChar char="•"/>
            </a:pPr>
            <a:r>
              <a:rPr lang="en-GB" dirty="0" smtClean="0">
                <a:solidFill>
                  <a:schemeClr val="tx1"/>
                </a:solidFill>
              </a:rPr>
              <a:t>Looking at different types of weather in our environment</a:t>
            </a:r>
            <a:endParaRPr lang="en-GB" dirty="0">
              <a:solidFill>
                <a:schemeClr val="tx1"/>
              </a:solidFill>
            </a:endParaRPr>
          </a:p>
          <a:p>
            <a:pPr algn="l"/>
            <a:endParaRPr lang="en-GB"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Spring Term 2</a:t>
            </a:r>
            <a:endParaRPr lang="en-GB" dirty="0"/>
          </a:p>
        </p:txBody>
      </p:sp>
    </p:spTree>
    <p:extLst>
      <p:ext uri="{BB962C8B-B14F-4D97-AF65-F5344CB8AC3E}">
        <p14:creationId xmlns:p14="http://schemas.microsoft.com/office/powerpoint/2010/main" val="3914696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Our Topic: The Highway Rat</a:t>
            </a:r>
          </a:p>
          <a:p>
            <a:pPr algn="l"/>
            <a:endParaRPr lang="en-GB" dirty="0">
              <a:solidFill>
                <a:schemeClr val="tx1"/>
              </a:solidFill>
            </a:endParaRPr>
          </a:p>
          <a:p>
            <a:pPr algn="l"/>
            <a:r>
              <a:rPr lang="en-GB" dirty="0" smtClean="0">
                <a:solidFill>
                  <a:schemeClr val="tx1"/>
                </a:solidFill>
              </a:rPr>
              <a:t>Details to be confirmed.</a:t>
            </a:r>
          </a:p>
          <a:p>
            <a:pPr algn="l"/>
            <a:endParaRPr lang="en-GB" dirty="0" smtClean="0">
              <a:solidFill>
                <a:schemeClr val="tx1"/>
              </a:solidFill>
            </a:endParaRPr>
          </a:p>
          <a:p>
            <a:pPr algn="l"/>
            <a:endParaRPr lang="en-GB"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Summer Term 1</a:t>
            </a:r>
            <a:endParaRPr lang="en-GB" dirty="0"/>
          </a:p>
        </p:txBody>
      </p:sp>
    </p:spTree>
    <p:extLst>
      <p:ext uri="{BB962C8B-B14F-4D97-AF65-F5344CB8AC3E}">
        <p14:creationId xmlns:p14="http://schemas.microsoft.com/office/powerpoint/2010/main" val="174335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smtClean="0">
                <a:solidFill>
                  <a:schemeClr val="tx1"/>
                </a:solidFill>
              </a:rPr>
              <a:t>Our topic: A Local Study</a:t>
            </a:r>
          </a:p>
          <a:p>
            <a:pPr algn="l"/>
            <a:endParaRPr lang="en-GB" dirty="0">
              <a:solidFill>
                <a:schemeClr val="tx1"/>
              </a:solidFill>
            </a:endParaRPr>
          </a:p>
          <a:p>
            <a:pPr algn="l"/>
            <a:r>
              <a:rPr lang="en-GB" dirty="0" smtClean="0">
                <a:solidFill>
                  <a:schemeClr val="tx1"/>
                </a:solidFill>
              </a:rPr>
              <a:t>We will be learning about our local area and the history and geography surrounding us.</a:t>
            </a:r>
          </a:p>
          <a:p>
            <a:pPr algn="l">
              <a:buFont typeface="Arial" pitchFamily="34" charset="0"/>
              <a:buChar char="•"/>
            </a:pPr>
            <a:endParaRPr lang="en-GB" dirty="0" smtClean="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Summer Term 2</a:t>
            </a:r>
            <a:endParaRPr lang="en-GB" dirty="0"/>
          </a:p>
        </p:txBody>
      </p:sp>
    </p:spTree>
    <p:extLst>
      <p:ext uri="{BB962C8B-B14F-4D97-AF65-F5344CB8AC3E}">
        <p14:creationId xmlns:p14="http://schemas.microsoft.com/office/powerpoint/2010/main" val="2215439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14" name="Content Placeholder 2"/>
          <p:cNvSpPr txBox="1">
            <a:spLocks/>
          </p:cNvSpPr>
          <p:nvPr/>
        </p:nvSpPr>
        <p:spPr>
          <a:xfrm>
            <a:off x="457200" y="160020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150000"/>
              </a:lnSpc>
              <a:buFont typeface="Arial" pitchFamily="34" charset="0"/>
              <a:buChar char="•"/>
            </a:pPr>
            <a:r>
              <a:rPr lang="en-GB" dirty="0" smtClean="0">
                <a:solidFill>
                  <a:schemeClr val="tx1"/>
                </a:solidFill>
              </a:rPr>
              <a:t>Autumn parents evening- will be by a telephone appointment</a:t>
            </a:r>
          </a:p>
          <a:p>
            <a:pPr marL="457200" indent="-457200" algn="l">
              <a:lnSpc>
                <a:spcPct val="150000"/>
              </a:lnSpc>
              <a:buFont typeface="Arial" pitchFamily="34" charset="0"/>
              <a:buChar char="•"/>
            </a:pPr>
            <a:r>
              <a:rPr lang="en-GB" dirty="0" smtClean="0">
                <a:solidFill>
                  <a:schemeClr val="tx1"/>
                </a:solidFill>
              </a:rPr>
              <a:t>Details around this will follow shortly.</a:t>
            </a:r>
            <a:endParaRPr lang="en-GB" dirty="0">
              <a:solidFill>
                <a:schemeClr val="tx1"/>
              </a:solidFill>
            </a:endParaRPr>
          </a:p>
        </p:txBody>
      </p:sp>
      <p:sp>
        <p:nvSpPr>
          <p:cNvPr id="15" name="Title 1"/>
          <p:cNvSpPr txBox="1">
            <a:spLocks/>
          </p:cNvSpPr>
          <p:nvPr/>
        </p:nvSpPr>
        <p:spPr>
          <a:xfrm>
            <a:off x="107504"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Your child’s progress</a:t>
            </a:r>
            <a:endParaRPr lang="en-GB" dirty="0"/>
          </a:p>
        </p:txBody>
      </p:sp>
    </p:spTree>
    <p:extLst>
      <p:ext uri="{BB962C8B-B14F-4D97-AF65-F5344CB8AC3E}">
        <p14:creationId xmlns:p14="http://schemas.microsoft.com/office/powerpoint/2010/main" val="147401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6400800" cy="2952328"/>
          </a:xfrm>
        </p:spPr>
        <p:txBody>
          <a:bodyPr>
            <a:noAutofit/>
          </a:bodyPr>
          <a:lstStyle/>
          <a:p>
            <a:pPr algn="l">
              <a:buFont typeface="Arial" pitchFamily="34" charset="0"/>
              <a:buChar char="•"/>
            </a:pPr>
            <a:r>
              <a:rPr lang="en-GB" sz="3000" dirty="0" smtClean="0">
                <a:solidFill>
                  <a:srgbClr val="00B050"/>
                </a:solidFill>
                <a:latin typeface="Arial" pitchFamily="34" charset="0"/>
                <a:cs typeface="Arial" pitchFamily="34" charset="0"/>
              </a:rPr>
              <a:t>R</a:t>
            </a:r>
            <a:r>
              <a:rPr lang="en-GB" sz="3000" dirty="0" smtClean="0">
                <a:solidFill>
                  <a:schemeClr val="tx1"/>
                </a:solidFill>
                <a:latin typeface="Arial" pitchFamily="34" charset="0"/>
                <a:cs typeface="Arial" pitchFamily="34" charset="0"/>
              </a:rPr>
              <a:t>espect all people, animals and the environment.</a:t>
            </a:r>
          </a:p>
          <a:p>
            <a:pPr algn="l">
              <a:buFont typeface="Arial" pitchFamily="34" charset="0"/>
              <a:buChar char="•"/>
            </a:pPr>
            <a:r>
              <a:rPr lang="en-GB" sz="3000" dirty="0" smtClean="0">
                <a:solidFill>
                  <a:srgbClr val="00B050"/>
                </a:solidFill>
                <a:latin typeface="Arial" pitchFamily="34" charset="0"/>
                <a:cs typeface="Arial" pitchFamily="34" charset="0"/>
              </a:rPr>
              <a:t>O</a:t>
            </a:r>
            <a:r>
              <a:rPr lang="en-GB" sz="3000" dirty="0" smtClean="0">
                <a:solidFill>
                  <a:schemeClr val="tx1"/>
                </a:solidFill>
                <a:latin typeface="Arial" pitchFamily="34" charset="0"/>
                <a:cs typeface="Arial" pitchFamily="34" charset="0"/>
              </a:rPr>
              <a:t>vercome challenges and never give up.</a:t>
            </a:r>
          </a:p>
          <a:p>
            <a:pPr algn="l">
              <a:buFont typeface="Arial" pitchFamily="34" charset="0"/>
              <a:buChar char="•"/>
            </a:pPr>
            <a:r>
              <a:rPr lang="en-GB" sz="3000" dirty="0" smtClean="0">
                <a:solidFill>
                  <a:srgbClr val="00B050"/>
                </a:solidFill>
                <a:latin typeface="Arial" pitchFamily="34" charset="0"/>
                <a:cs typeface="Arial" pitchFamily="34" charset="0"/>
              </a:rPr>
              <a:t>O</a:t>
            </a:r>
            <a:r>
              <a:rPr lang="en-GB" sz="3000" dirty="0" smtClean="0">
                <a:solidFill>
                  <a:schemeClr val="tx1"/>
                </a:solidFill>
                <a:latin typeface="Arial" pitchFamily="34" charset="0"/>
                <a:cs typeface="Arial" pitchFamily="34" charset="0"/>
              </a:rPr>
              <a:t>pen our minds to creativity and curiosity.</a:t>
            </a:r>
          </a:p>
          <a:p>
            <a:pPr algn="l">
              <a:buFont typeface="Arial" pitchFamily="34" charset="0"/>
              <a:buChar char="•"/>
            </a:pPr>
            <a:r>
              <a:rPr lang="en-GB" sz="3000" dirty="0" smtClean="0">
                <a:solidFill>
                  <a:srgbClr val="00B050"/>
                </a:solidFill>
                <a:latin typeface="Arial" pitchFamily="34" charset="0"/>
                <a:cs typeface="Arial" pitchFamily="34" charset="0"/>
              </a:rPr>
              <a:t>T</a:t>
            </a:r>
            <a:r>
              <a:rPr lang="en-GB" sz="3000" dirty="0" smtClean="0">
                <a:solidFill>
                  <a:schemeClr val="tx1"/>
                </a:solidFill>
                <a:latin typeface="Arial" pitchFamily="34" charset="0"/>
                <a:cs typeface="Arial" pitchFamily="34" charset="0"/>
              </a:rPr>
              <a:t>ake care of our bodies and our minds.</a:t>
            </a:r>
          </a:p>
          <a:p>
            <a:pPr algn="l">
              <a:buFont typeface="Arial" pitchFamily="34" charset="0"/>
              <a:buChar char="•"/>
            </a:pPr>
            <a:r>
              <a:rPr lang="en-GB" sz="3000" dirty="0" smtClean="0">
                <a:solidFill>
                  <a:srgbClr val="00B050"/>
                </a:solidFill>
                <a:latin typeface="Arial" pitchFamily="34" charset="0"/>
                <a:cs typeface="Arial" pitchFamily="34" charset="0"/>
              </a:rPr>
              <a:t>S</a:t>
            </a:r>
            <a:r>
              <a:rPr lang="en-GB" sz="3000" dirty="0" smtClean="0">
                <a:solidFill>
                  <a:schemeClr val="tx1"/>
                </a:solidFill>
                <a:latin typeface="Arial" pitchFamily="34" charset="0"/>
                <a:cs typeface="Arial" pitchFamily="34" charset="0"/>
              </a:rPr>
              <a:t>peak kindly and listen to others.</a:t>
            </a:r>
          </a:p>
          <a:p>
            <a:pPr algn="l">
              <a:buFont typeface="Arial" pitchFamily="34" charset="0"/>
              <a:buChar char="•"/>
            </a:pPr>
            <a:endParaRPr lang="en-GB" sz="3000" dirty="0">
              <a:solidFill>
                <a:schemeClr val="tx1"/>
              </a:solidFill>
              <a:latin typeface="Arial" pitchFamily="34" charset="0"/>
              <a:cs typeface="Arial" pitchFamily="34" charset="0"/>
            </a:endParaRPr>
          </a:p>
        </p:txBody>
      </p:sp>
      <p:sp>
        <p:nvSpPr>
          <p:cNvPr id="10" name="Title 9"/>
          <p:cNvSpPr>
            <a:spLocks noGrp="1"/>
          </p:cNvSpPr>
          <p:nvPr>
            <p:ph type="ctrTitle"/>
          </p:nvPr>
        </p:nvSpPr>
        <p:spPr>
          <a:xfrm>
            <a:off x="755576" y="548682"/>
            <a:ext cx="7772400" cy="1470025"/>
          </a:xfrm>
        </p:spPr>
        <p:txBody>
          <a:bodyPr/>
          <a:lstStyle/>
          <a:p>
            <a:r>
              <a:rPr lang="en-GB" dirty="0" smtClean="0"/>
              <a:t>Our ROOTS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10" name="Title 9"/>
          <p:cNvSpPr>
            <a:spLocks noGrp="1"/>
          </p:cNvSpPr>
          <p:nvPr>
            <p:ph type="ctrTitle"/>
          </p:nvPr>
        </p:nvSpPr>
        <p:spPr>
          <a:xfrm>
            <a:off x="755576" y="548682"/>
            <a:ext cx="7772400" cy="1470025"/>
          </a:xfrm>
        </p:spPr>
        <p:txBody>
          <a:bodyPr/>
          <a:lstStyle/>
          <a:p>
            <a:r>
              <a:rPr lang="en-GB" dirty="0" smtClean="0"/>
              <a:t>Yellow and Red Leaves</a:t>
            </a:r>
            <a:endParaRPr lang="en-GB" dirty="0"/>
          </a:p>
        </p:txBody>
      </p:sp>
      <p:pic>
        <p:nvPicPr>
          <p:cNvPr id="8" name="Picture 7" descr="http://pngimg.com/upload/autumn_leaves_PNG3611.png"/>
          <p:cNvPicPr>
            <a:picLocks noChangeAspect="1" noChangeArrowheads="1"/>
          </p:cNvPicPr>
          <p:nvPr/>
        </p:nvPicPr>
        <p:blipFill>
          <a:blip r:embed="rId4" cstate="print"/>
          <a:srcRect/>
          <a:stretch>
            <a:fillRect/>
          </a:stretch>
        </p:blipFill>
        <p:spPr bwMode="auto">
          <a:xfrm rot="20778473">
            <a:off x="226711" y="1646459"/>
            <a:ext cx="2199116" cy="2179569"/>
          </a:xfrm>
          <a:prstGeom prst="rect">
            <a:avLst/>
          </a:prstGeom>
          <a:noFill/>
        </p:spPr>
      </p:pic>
      <p:pic>
        <p:nvPicPr>
          <p:cNvPr id="11" name="Picture 6" descr="https://dennyflack.files.wordpress.com/2008/10/red-leaf.png"/>
          <p:cNvPicPr>
            <a:picLocks noChangeAspect="1" noChangeArrowheads="1"/>
          </p:cNvPicPr>
          <p:nvPr/>
        </p:nvPicPr>
        <p:blipFill>
          <a:blip r:embed="rId5" cstate="print"/>
          <a:srcRect/>
          <a:stretch>
            <a:fillRect/>
          </a:stretch>
        </p:blipFill>
        <p:spPr bwMode="auto">
          <a:xfrm rot="14388399">
            <a:off x="-621259" y="3805355"/>
            <a:ext cx="3445087" cy="2294427"/>
          </a:xfrm>
          <a:prstGeom prst="rect">
            <a:avLst/>
          </a:prstGeom>
          <a:noFill/>
        </p:spPr>
      </p:pic>
      <p:sp>
        <p:nvSpPr>
          <p:cNvPr id="12" name="Subtitle 8"/>
          <p:cNvSpPr txBox="1">
            <a:spLocks/>
          </p:cNvSpPr>
          <p:nvPr/>
        </p:nvSpPr>
        <p:spPr>
          <a:xfrm>
            <a:off x="2285984" y="2000240"/>
            <a:ext cx="640080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smtClean="0">
                <a:ln>
                  <a:noFill/>
                </a:ln>
                <a:solidFill>
                  <a:schemeClr val="tx1"/>
                </a:solidFill>
                <a:effectLst/>
                <a:uLnTx/>
                <a:uFillTx/>
                <a:latin typeface="+mn-lt"/>
                <a:ea typeface="+mn-ea"/>
                <a:cs typeface="+mn-cs"/>
              </a:rPr>
              <a:t>Warning.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Not following our ROOTS.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3 yellow leaves in 1 day = red leaf.</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0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Still not making the right choices.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smtClean="0">
                <a:ln>
                  <a:noFill/>
                </a:ln>
                <a:solidFill>
                  <a:schemeClr val="tx1"/>
                </a:solidFill>
                <a:effectLst/>
                <a:uLnTx/>
                <a:uFillTx/>
                <a:latin typeface="+mn-lt"/>
                <a:ea typeface="+mn-ea"/>
                <a:cs typeface="+mn-cs"/>
              </a:rPr>
              <a:t>Consequence and reflection.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smtClean="0"/>
              <a:t>3 red leaves in one week, or a more serious incident = lunchtime detention</a:t>
            </a:r>
            <a:endParaRPr kumimoji="0" lang="en-GB" sz="3000" b="0" i="0" u="none" strike="noStrike" kern="1200" cap="none" spc="0" normalizeH="0" noProof="0" dirty="0" smtClean="0">
              <a:ln>
                <a:noFill/>
              </a:ln>
              <a:solidFill>
                <a:schemeClr val="tx1"/>
              </a:solidFill>
              <a:effectLst/>
              <a:uLnTx/>
              <a:uFillTx/>
              <a:latin typeface="+mn-lt"/>
              <a:ea typeface="+mn-ea"/>
              <a:cs typeface="+mn-cs"/>
            </a:endParaRPr>
          </a:p>
        </p:txBody>
      </p:sp>
      <p:sp>
        <p:nvSpPr>
          <p:cNvPr id="13" name="TextBox 12"/>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1" y="1772816"/>
            <a:ext cx="7200800" cy="3816424"/>
          </a:xfrm>
        </p:spPr>
        <p:txBody>
          <a:bodyPr>
            <a:noAutofit/>
          </a:bodyPr>
          <a:lstStyle/>
          <a:p>
            <a:pPr algn="l">
              <a:buFont typeface="Arial" pitchFamily="34" charset="0"/>
              <a:buChar char="•"/>
            </a:pPr>
            <a:r>
              <a:rPr lang="en-GB" sz="5000" dirty="0" smtClean="0">
                <a:solidFill>
                  <a:schemeClr val="tx1"/>
                </a:solidFill>
              </a:rPr>
              <a:t>Aspire trophy</a:t>
            </a:r>
          </a:p>
          <a:p>
            <a:pPr algn="l">
              <a:buFont typeface="Arial" pitchFamily="34" charset="0"/>
              <a:buChar char="•"/>
            </a:pPr>
            <a:r>
              <a:rPr lang="en-GB" sz="5000" dirty="0" smtClean="0">
                <a:solidFill>
                  <a:schemeClr val="tx1"/>
                </a:solidFill>
              </a:rPr>
              <a:t>Gold leaves</a:t>
            </a:r>
          </a:p>
          <a:p>
            <a:pPr algn="l">
              <a:buFont typeface="Arial" pitchFamily="34" charset="0"/>
              <a:buChar char="•"/>
            </a:pPr>
            <a:r>
              <a:rPr lang="en-GB" sz="5000" dirty="0" smtClean="0">
                <a:solidFill>
                  <a:schemeClr val="tx1"/>
                </a:solidFill>
              </a:rPr>
              <a:t>House points</a:t>
            </a:r>
          </a:p>
          <a:p>
            <a:pPr algn="l">
              <a:buFont typeface="Arial" pitchFamily="34" charset="0"/>
              <a:buChar char="•"/>
            </a:pPr>
            <a:endParaRPr lang="en-GB" sz="5000"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Rewards</a:t>
            </a:r>
            <a:endParaRPr lang="en-GB" dirty="0"/>
          </a:p>
        </p:txBody>
      </p:sp>
      <p:pic>
        <p:nvPicPr>
          <p:cNvPr id="7" name="Picture 2" descr="http://clipartsy.com/SVG/Water_Dove_Peace/water_dove_peace_medium_golden_rod.png"/>
          <p:cNvPicPr>
            <a:picLocks noChangeAspect="1" noChangeArrowheads="1"/>
          </p:cNvPicPr>
          <p:nvPr/>
        </p:nvPicPr>
        <p:blipFill>
          <a:blip r:embed="rId4" cstate="print"/>
          <a:srcRect/>
          <a:stretch>
            <a:fillRect/>
          </a:stretch>
        </p:blipFill>
        <p:spPr bwMode="auto">
          <a:xfrm rot="20793342" flipH="1">
            <a:off x="5918029" y="3822553"/>
            <a:ext cx="2376155" cy="1948020"/>
          </a:xfrm>
          <a:prstGeom prst="rect">
            <a:avLst/>
          </a:prstGeom>
          <a:noFill/>
        </p:spPr>
      </p:pic>
      <p:sp>
        <p:nvSpPr>
          <p:cNvPr id="8" name="TextBox 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smtClean="0">
                <a:solidFill>
                  <a:schemeClr val="bg1"/>
                </a:solidFill>
                <a:latin typeface="NTPreCursive" panose="03000400000000000000" pitchFamily="66" charset="0"/>
              </a:rPr>
              <a:t>Respect all     Overcome challenges     Open our minds     Take care     Speak kindly</a:t>
            </a:r>
            <a:endParaRPr lang="en-GB" sz="2000" b="1" dirty="0">
              <a:solidFill>
                <a:schemeClr val="bg1"/>
              </a:solidFill>
              <a:latin typeface="NTPreCursive" panose="03000400000000000000"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1331640" y="1772816"/>
            <a:ext cx="6400800" cy="3672408"/>
          </a:xfrm>
        </p:spPr>
        <p:txBody>
          <a:bodyPr>
            <a:noAutofit/>
          </a:bodyPr>
          <a:lstStyle/>
          <a:p>
            <a:pPr algn="l">
              <a:buFont typeface="Arial" pitchFamily="34" charset="0"/>
              <a:buChar char="•"/>
            </a:pPr>
            <a:r>
              <a:rPr lang="en-GB" sz="2800" dirty="0" smtClean="0">
                <a:solidFill>
                  <a:schemeClr val="tx1"/>
                </a:solidFill>
              </a:rPr>
              <a:t>Every child is either yellow, blue or green house.</a:t>
            </a:r>
          </a:p>
          <a:p>
            <a:pPr algn="l">
              <a:buFont typeface="Arial" pitchFamily="34" charset="0"/>
              <a:buChar char="•"/>
            </a:pPr>
            <a:r>
              <a:rPr lang="en-GB" sz="2800" dirty="0" smtClean="0">
                <a:solidFill>
                  <a:schemeClr val="tx1"/>
                </a:solidFill>
              </a:rPr>
              <a:t>Houses should match their siblings houses.</a:t>
            </a:r>
          </a:p>
          <a:p>
            <a:pPr algn="l">
              <a:buFont typeface="Arial" pitchFamily="34" charset="0"/>
              <a:buChar char="•"/>
            </a:pPr>
            <a:r>
              <a:rPr lang="en-GB" sz="2800" dirty="0" smtClean="0">
                <a:solidFill>
                  <a:schemeClr val="tx1"/>
                </a:solidFill>
              </a:rPr>
              <a:t>The children who follow our roots will be awarded house points. These are then totalled at the end of each term with a prize for the winning house.</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smtClean="0"/>
              <a:t>House System</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9" name="Subtitle 8"/>
          <p:cNvSpPr>
            <a:spLocks noGrp="1"/>
          </p:cNvSpPr>
          <p:nvPr>
            <p:ph type="subTitle" idx="1"/>
          </p:nvPr>
        </p:nvSpPr>
        <p:spPr>
          <a:xfrm>
            <a:off x="323528" y="1196752"/>
            <a:ext cx="8604448" cy="3312368"/>
          </a:xfrm>
        </p:spPr>
        <p:txBody>
          <a:bodyPr>
            <a:noAutofit/>
          </a:bodyPr>
          <a:lstStyle/>
          <a:p>
            <a:pPr algn="l">
              <a:buFont typeface="Arial" pitchFamily="34" charset="0"/>
              <a:buChar char="•"/>
            </a:pPr>
            <a:r>
              <a:rPr lang="en-GB" sz="2800" dirty="0" smtClean="0">
                <a:solidFill>
                  <a:schemeClr val="tx1"/>
                </a:solidFill>
              </a:rPr>
              <a:t>Parent Mail – ensure you are registered.</a:t>
            </a:r>
          </a:p>
          <a:p>
            <a:pPr algn="l">
              <a:buFont typeface="Arial" pitchFamily="34" charset="0"/>
              <a:buChar char="•"/>
            </a:pPr>
            <a:r>
              <a:rPr lang="en-GB" sz="2800" dirty="0" smtClean="0">
                <a:solidFill>
                  <a:schemeClr val="tx1"/>
                </a:solidFill>
              </a:rPr>
              <a:t>Our website – www.greatlinfordprimaryschool.co.uk</a:t>
            </a:r>
          </a:p>
          <a:p>
            <a:pPr algn="l">
              <a:buFont typeface="Arial" pitchFamily="34" charset="0"/>
              <a:buChar char="•"/>
            </a:pPr>
            <a:r>
              <a:rPr lang="en-GB" sz="2800" dirty="0" smtClean="0">
                <a:solidFill>
                  <a:schemeClr val="tx1"/>
                </a:solidFill>
              </a:rPr>
              <a:t>Home reading  journal – checked </a:t>
            </a:r>
            <a:r>
              <a:rPr lang="en-GB" sz="2800" dirty="0">
                <a:solidFill>
                  <a:schemeClr val="tx1"/>
                </a:solidFill>
              </a:rPr>
              <a:t>daily. When returning books, children will put these in our classroom quarantine box where they are left for 72 hours before being returned to the shelf.</a:t>
            </a:r>
          </a:p>
          <a:p>
            <a:pPr algn="l">
              <a:buFont typeface="Arial" pitchFamily="34" charset="0"/>
              <a:buChar char="•"/>
            </a:pPr>
            <a:r>
              <a:rPr lang="en-GB" sz="2800" dirty="0">
                <a:solidFill>
                  <a:schemeClr val="tx1"/>
                </a:solidFill>
              </a:rPr>
              <a:t>Call the office to make an appointment. Parents will not be allowed on site without an appointment.</a:t>
            </a:r>
          </a:p>
          <a:p>
            <a:pPr algn="l">
              <a:buFont typeface="Arial" pitchFamily="34" charset="0"/>
              <a:buChar char="•"/>
            </a:pPr>
            <a:r>
              <a:rPr lang="en-GB" sz="2800" dirty="0" smtClean="0">
                <a:solidFill>
                  <a:schemeClr val="tx1"/>
                </a:solidFill>
              </a:rPr>
              <a:t>Google Classroom</a:t>
            </a:r>
          </a:p>
          <a:p>
            <a:pPr algn="l"/>
            <a:r>
              <a:rPr lang="en-GB" sz="2400" dirty="0" smtClean="0">
                <a:solidFill>
                  <a:schemeClr val="tx1"/>
                </a:solidFill>
              </a:rPr>
              <a:t>Julie Newton Work Number- </a:t>
            </a:r>
            <a:r>
              <a:rPr lang="en-GB" sz="2400" dirty="0">
                <a:solidFill>
                  <a:schemeClr val="tx1"/>
                </a:solidFill>
              </a:rPr>
              <a:t>07591 </a:t>
            </a:r>
            <a:r>
              <a:rPr lang="en-GB" sz="2400" dirty="0" smtClean="0">
                <a:solidFill>
                  <a:schemeClr val="tx1"/>
                </a:solidFill>
              </a:rPr>
              <a:t>912054</a:t>
            </a:r>
          </a:p>
          <a:p>
            <a:pPr algn="l"/>
            <a:r>
              <a:rPr lang="en-GB" sz="2400" dirty="0" smtClean="0">
                <a:solidFill>
                  <a:schemeClr val="tx1"/>
                </a:solidFill>
              </a:rPr>
              <a:t>Carol Mallet Work Number- </a:t>
            </a:r>
            <a:r>
              <a:rPr lang="en-GB" sz="2400" dirty="0">
                <a:solidFill>
                  <a:schemeClr val="tx1"/>
                </a:solidFill>
              </a:rPr>
              <a:t>07591912028</a:t>
            </a:r>
            <a:endParaRPr lang="en-GB" sz="2400" dirty="0" smtClean="0">
              <a:solidFill>
                <a:schemeClr val="tx1"/>
              </a:solidFill>
            </a:endParaRPr>
          </a:p>
        </p:txBody>
      </p:sp>
      <p:sp>
        <p:nvSpPr>
          <p:cNvPr id="10" name="Title 9"/>
          <p:cNvSpPr>
            <a:spLocks noGrp="1"/>
          </p:cNvSpPr>
          <p:nvPr>
            <p:ph type="ctrTitle"/>
          </p:nvPr>
        </p:nvSpPr>
        <p:spPr>
          <a:xfrm>
            <a:off x="685800" y="254709"/>
            <a:ext cx="7772400" cy="1152128"/>
          </a:xfrm>
        </p:spPr>
        <p:txBody>
          <a:bodyPr/>
          <a:lstStyle/>
          <a:p>
            <a:r>
              <a:rPr lang="en-GB" dirty="0" smtClean="0"/>
              <a:t>Communication</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smtClean="0">
                <a:solidFill>
                  <a:schemeClr val="bg1"/>
                </a:solidFill>
              </a:rPr>
              <a:t>Thrive	Enjoy		Achieve	Aspire</a:t>
            </a:r>
            <a:endParaRPr lang="en-GB" sz="3000" b="1" dirty="0">
              <a:solidFill>
                <a:schemeClr val="bg1"/>
              </a:solidFill>
            </a:endParaRPr>
          </a:p>
        </p:txBody>
      </p:sp>
      <p:sp>
        <p:nvSpPr>
          <p:cNvPr id="10" name="Title 9"/>
          <p:cNvSpPr>
            <a:spLocks noGrp="1"/>
          </p:cNvSpPr>
          <p:nvPr>
            <p:ph type="ctrTitle"/>
          </p:nvPr>
        </p:nvSpPr>
        <p:spPr>
          <a:xfrm>
            <a:off x="685800" y="254709"/>
            <a:ext cx="7772400" cy="1152128"/>
          </a:xfrm>
        </p:spPr>
        <p:txBody>
          <a:bodyPr/>
          <a:lstStyle/>
          <a:p>
            <a:r>
              <a:rPr lang="en-GB" dirty="0" smtClean="0"/>
              <a:t>Google Classroom</a:t>
            </a:r>
            <a:endParaRPr lang="en-GB" dirty="0"/>
          </a:p>
        </p:txBody>
      </p:sp>
      <p:sp>
        <p:nvSpPr>
          <p:cNvPr id="7" name="Content Placeholder 2"/>
          <p:cNvSpPr>
            <a:spLocks noGrp="1"/>
          </p:cNvSpPr>
          <p:nvPr>
            <p:ph type="subTitle" idx="1"/>
          </p:nvPr>
        </p:nvSpPr>
        <p:spPr>
          <a:xfrm>
            <a:off x="323850" y="1196975"/>
            <a:ext cx="8604250" cy="3311525"/>
          </a:xfrm>
        </p:spPr>
        <p:txBody>
          <a:bodyPr>
            <a:noAutofit/>
          </a:bodyPr>
          <a:lstStyle/>
          <a:p>
            <a:pPr marL="457200" indent="-457200" algn="l">
              <a:lnSpc>
                <a:spcPct val="150000"/>
              </a:lnSpc>
              <a:buFont typeface="Arial" pitchFamily="34" charset="0"/>
              <a:buChar char="•"/>
            </a:pPr>
            <a:r>
              <a:rPr lang="en-GB" sz="2000" dirty="0" smtClean="0">
                <a:solidFill>
                  <a:schemeClr val="tx1"/>
                </a:solidFill>
                <a:cs typeface="Arial" pitchFamily="34" charset="0"/>
              </a:rPr>
              <a:t>You will be sent your new </a:t>
            </a:r>
            <a:r>
              <a:rPr lang="en-GB" sz="2000" dirty="0" err="1" smtClean="0">
                <a:solidFill>
                  <a:schemeClr val="tx1"/>
                </a:solidFill>
                <a:cs typeface="Arial" pitchFamily="34" charset="0"/>
              </a:rPr>
              <a:t>google</a:t>
            </a:r>
            <a:r>
              <a:rPr lang="en-GB" sz="2000" dirty="0" smtClean="0">
                <a:solidFill>
                  <a:schemeClr val="tx1"/>
                </a:solidFill>
                <a:cs typeface="Arial" pitchFamily="34" charset="0"/>
              </a:rPr>
              <a:t> classroom code to access any home learning.</a:t>
            </a:r>
          </a:p>
          <a:p>
            <a:pPr marL="457200" indent="-457200" algn="l">
              <a:lnSpc>
                <a:spcPct val="150000"/>
              </a:lnSpc>
              <a:buFont typeface="Arial" pitchFamily="34" charset="0"/>
              <a:buChar char="•"/>
            </a:pPr>
            <a:r>
              <a:rPr lang="en-GB" sz="2000" dirty="0" smtClean="0">
                <a:solidFill>
                  <a:schemeClr val="tx1"/>
                </a:solidFill>
                <a:cs typeface="Arial" pitchFamily="34" charset="0"/>
              </a:rPr>
              <a:t>In the event that your family has to isolate or the class/school is shut, home learning will be shared via this platform.</a:t>
            </a:r>
          </a:p>
          <a:p>
            <a:pPr marL="457200" indent="-457200" algn="l">
              <a:lnSpc>
                <a:spcPct val="150000"/>
              </a:lnSpc>
              <a:buFont typeface="Arial" pitchFamily="34" charset="0"/>
              <a:buChar char="•"/>
            </a:pPr>
            <a:r>
              <a:rPr lang="en-GB" sz="2000" dirty="0" smtClean="0">
                <a:solidFill>
                  <a:schemeClr val="tx1"/>
                </a:solidFill>
                <a:cs typeface="Arial" pitchFamily="34" charset="0"/>
              </a:rPr>
              <a:t>In an effort to cut down on paper use, the following will now be shared via this platform:</a:t>
            </a:r>
          </a:p>
          <a:p>
            <a:pPr marL="914400" lvl="1" indent="-457200" algn="l">
              <a:lnSpc>
                <a:spcPct val="150000"/>
              </a:lnSpc>
              <a:buFont typeface="Arial" pitchFamily="34" charset="0"/>
              <a:buChar char="•"/>
            </a:pPr>
            <a:r>
              <a:rPr lang="en-GB" sz="1800" dirty="0" smtClean="0">
                <a:solidFill>
                  <a:schemeClr val="tx1"/>
                </a:solidFill>
                <a:cs typeface="Arial" pitchFamily="34" charset="0"/>
              </a:rPr>
              <a:t>Key Instant Recall Facts for maths</a:t>
            </a:r>
          </a:p>
          <a:p>
            <a:pPr marL="914400" lvl="1" indent="-457200" algn="l">
              <a:lnSpc>
                <a:spcPct val="150000"/>
              </a:lnSpc>
              <a:buFont typeface="Arial" pitchFamily="34" charset="0"/>
              <a:buChar char="•"/>
            </a:pPr>
            <a:r>
              <a:rPr lang="en-GB" sz="1800" dirty="0" smtClean="0">
                <a:solidFill>
                  <a:schemeClr val="tx1"/>
                </a:solidFill>
                <a:cs typeface="Arial" pitchFamily="34" charset="0"/>
              </a:rPr>
              <a:t>Home Learning</a:t>
            </a:r>
          </a:p>
          <a:p>
            <a:pPr marL="914400" lvl="1" indent="-457200" algn="l">
              <a:lnSpc>
                <a:spcPct val="150000"/>
              </a:lnSpc>
              <a:buFont typeface="Arial" pitchFamily="34" charset="0"/>
              <a:buChar char="•"/>
            </a:pPr>
            <a:r>
              <a:rPr lang="en-GB" sz="1800" dirty="0" smtClean="0">
                <a:solidFill>
                  <a:schemeClr val="tx1"/>
                </a:solidFill>
                <a:cs typeface="Arial" pitchFamily="34" charset="0"/>
              </a:rPr>
              <a:t>Weekly Spellings</a:t>
            </a:r>
          </a:p>
          <a:p>
            <a:pPr marL="914400" lvl="1" indent="-457200" algn="l">
              <a:lnSpc>
                <a:spcPct val="150000"/>
              </a:lnSpc>
              <a:buFont typeface="Arial" pitchFamily="34" charset="0"/>
              <a:buChar char="•"/>
            </a:pPr>
            <a:r>
              <a:rPr lang="en-GB" sz="1800" dirty="0" smtClean="0">
                <a:solidFill>
                  <a:schemeClr val="tx1"/>
                </a:solidFill>
                <a:cs typeface="Arial" pitchFamily="34" charset="0"/>
              </a:rPr>
              <a:t>Any other messages that are linked to our year group</a:t>
            </a:r>
          </a:p>
          <a:p>
            <a:pPr marL="914400" lvl="1" indent="-457200" algn="l">
              <a:lnSpc>
                <a:spcPct val="150000"/>
              </a:lnSpc>
              <a:buFont typeface="Arial" pitchFamily="34" charset="0"/>
              <a:buChar char="•"/>
            </a:pPr>
            <a:endParaRPr lang="en-GB" sz="1800" dirty="0" smtClean="0">
              <a:solidFill>
                <a:schemeClr val="tx1"/>
              </a:solidFill>
              <a:cs typeface="Arial" pitchFamily="34" charset="0"/>
            </a:endParaRPr>
          </a:p>
        </p:txBody>
      </p:sp>
    </p:spTree>
    <p:extLst>
      <p:ext uri="{BB962C8B-B14F-4D97-AF65-F5344CB8AC3E}">
        <p14:creationId xmlns:p14="http://schemas.microsoft.com/office/powerpoint/2010/main" val="149560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Pupil Premium</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Funding is given to schools for each child registered for pupil premium.</a:t>
            </a:r>
          </a:p>
          <a:p>
            <a:r>
              <a:rPr lang="en-GB" dirty="0" smtClean="0"/>
              <a:t>This funding enables us to support these pupils in any way necessary to improve their education.</a:t>
            </a:r>
          </a:p>
          <a:p>
            <a:r>
              <a:rPr lang="en-GB" dirty="0" smtClean="0"/>
              <a:t>This may include discounts for school trips, uniform and after-school clubs.</a:t>
            </a:r>
          </a:p>
          <a:p>
            <a:r>
              <a:rPr lang="en-GB" dirty="0" smtClean="0"/>
              <a:t>If you think you may be eligible to register your child as pupil premium, please speak to Carol </a:t>
            </a:r>
            <a:r>
              <a:rPr lang="en-GB" dirty="0" err="1" smtClean="0"/>
              <a:t>Mallett</a:t>
            </a:r>
            <a:r>
              <a:rPr lang="en-GB" dirty="0" smtClean="0"/>
              <a:t> (our family champion) or the office.</a:t>
            </a:r>
          </a:p>
          <a:p>
            <a:r>
              <a:rPr lang="en-GB" dirty="0" smtClean="0"/>
              <a:t>Further information about how to apply and how this funding is used at our school is on the website.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1703</Words>
  <Application>Microsoft Office PowerPoint</Application>
  <PresentationFormat>On-screen Show (4:3)</PresentationFormat>
  <Paragraphs>202</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Welcome to Year One</vt:lpstr>
      <vt:lpstr>PowerPoint Presentation</vt:lpstr>
      <vt:lpstr>Our ROOTS</vt:lpstr>
      <vt:lpstr>Yellow and Red Leaves</vt:lpstr>
      <vt:lpstr>Rewards</vt:lpstr>
      <vt:lpstr>House System</vt:lpstr>
      <vt:lpstr>Communication</vt:lpstr>
      <vt:lpstr>Google Classroom</vt:lpstr>
      <vt:lpstr>Pupil Premium</vt:lpstr>
      <vt:lpstr>Our Protective Hands</vt:lpstr>
      <vt:lpstr>What to do if you think your child is being bullied:</vt:lpstr>
      <vt:lpstr>Our expectations</vt:lpstr>
      <vt:lpstr>Uniform</vt:lpstr>
      <vt:lpstr>PE Uniform</vt:lpstr>
      <vt:lpstr>PowerPoint Presentation</vt:lpstr>
      <vt:lpstr>KIRFs</vt:lpstr>
      <vt:lpstr>Spellings</vt:lpstr>
      <vt:lpstr>Expectations - Maths</vt:lpstr>
      <vt:lpstr>Expectations - Writing</vt:lpstr>
      <vt:lpstr>Expectations - Reading</vt:lpstr>
      <vt:lpstr>Autumn Term</vt:lpstr>
      <vt:lpstr>Spring Term 1</vt:lpstr>
      <vt:lpstr>Spring Term 2</vt:lpstr>
      <vt:lpstr>Summer Term 1</vt:lpstr>
      <vt:lpstr>Summer Term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JDixon</dc:creator>
  <cp:lastModifiedBy>Louise Woodward</cp:lastModifiedBy>
  <cp:revision>55</cp:revision>
  <cp:lastPrinted>2017-09-14T12:23:50Z</cp:lastPrinted>
  <dcterms:created xsi:type="dcterms:W3CDTF">2015-09-21T15:02:18Z</dcterms:created>
  <dcterms:modified xsi:type="dcterms:W3CDTF">2020-09-03T12:00:28Z</dcterms:modified>
</cp:coreProperties>
</file>