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75" r:id="rId5"/>
    <p:sldId id="266" r:id="rId6"/>
    <p:sldId id="278" r:id="rId7"/>
    <p:sldId id="276" r:id="rId8"/>
    <p:sldId id="277" r:id="rId9"/>
    <p:sldId id="279" r:id="rId10"/>
    <p:sldId id="259" r:id="rId11"/>
    <p:sldId id="286" r:id="rId12"/>
    <p:sldId id="258" r:id="rId13"/>
    <p:sldId id="260" r:id="rId14"/>
    <p:sldId id="272" r:id="rId15"/>
    <p:sldId id="273" r:id="rId16"/>
    <p:sldId id="281" r:id="rId17"/>
    <p:sldId id="282" r:id="rId18"/>
    <p:sldId id="283" r:id="rId19"/>
    <p:sldId id="267" r:id="rId20"/>
    <p:sldId id="262" r:id="rId21"/>
    <p:sldId id="268" r:id="rId22"/>
    <p:sldId id="270" r:id="rId23"/>
    <p:sldId id="269" r:id="rId24"/>
    <p:sldId id="284" r:id="rId25"/>
    <p:sldId id="265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30" autoAdjust="0"/>
  </p:normalViewPr>
  <p:slideViewPr>
    <p:cSldViewPr>
      <p:cViewPr varScale="1">
        <p:scale>
          <a:sx n="70" d="100"/>
          <a:sy n="70" d="100"/>
        </p:scale>
        <p:origin x="7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4CD04-42AF-4546-94AE-17C22D368F6D}" type="datetimeFigureOut">
              <a:rPr lang="en-US" smtClean="0"/>
              <a:pPr/>
              <a:t>8/31/2019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854B-620E-455C-978A-4020F3F8D4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4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2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73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4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3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19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95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82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72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57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50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04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158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08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69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58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5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5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1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0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7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3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854B-620E-455C-978A-4020F3F8D45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2E03-15D3-4578-B1B0-57C6175FD4C9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42A8-D932-4080-9D92-4A18FFEDA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Year 4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929618" cy="571504"/>
          </a:xfrm>
        </p:spPr>
        <p:txBody>
          <a:bodyPr>
            <a:noAutofit/>
          </a:bodyPr>
          <a:lstStyle/>
          <a:p>
            <a:pPr algn="l"/>
            <a:r>
              <a:rPr lang="en-GB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Mrs Lovegood- Year 4 teacher (Year lead)</a:t>
            </a:r>
          </a:p>
          <a:p>
            <a:pPr algn="l"/>
            <a:r>
              <a:rPr lang="en-GB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Mrs </a:t>
            </a:r>
            <a:r>
              <a:rPr lang="en-GB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Humphris</a:t>
            </a:r>
            <a:r>
              <a:rPr lang="en-GB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Year 4 teacher</a:t>
            </a:r>
          </a:p>
          <a:p>
            <a:pPr algn="l"/>
            <a:r>
              <a:rPr lang="en-GB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LSA’s – </a:t>
            </a:r>
            <a:r>
              <a:rPr lang="en-GB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Tracey, Helen and Kev</a:t>
            </a:r>
            <a:endParaRPr lang="en-GB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04002"/>
            <a:ext cx="9144000" cy="5539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</a:rPr>
              <a:t>Thrive	Enjoy		Achieve	Aspire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295232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Parent Gateway – ensure you are registered.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Home reading  journal.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Call the office to make appointment.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Information is on our website.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We also have a </a:t>
            </a:r>
            <a:r>
              <a:rPr lang="en-GB" sz="2800" dirty="0" err="1" smtClean="0">
                <a:solidFill>
                  <a:schemeClr val="tx1"/>
                </a:solidFill>
              </a:rPr>
              <a:t>Facebook</a:t>
            </a:r>
            <a:r>
              <a:rPr lang="en-GB" sz="2800" dirty="0" smtClean="0">
                <a:solidFill>
                  <a:schemeClr val="tx1"/>
                </a:solidFill>
              </a:rPr>
              <a:t> page and twitter as well as a </a:t>
            </a:r>
            <a:r>
              <a:rPr lang="en-GB" sz="2800" dirty="0" err="1" smtClean="0">
                <a:solidFill>
                  <a:schemeClr val="tx1"/>
                </a:solidFill>
              </a:rPr>
              <a:t>facebook</a:t>
            </a:r>
            <a:r>
              <a:rPr lang="en-GB" sz="2800" dirty="0" smtClean="0">
                <a:solidFill>
                  <a:schemeClr val="tx1"/>
                </a:solidFill>
              </a:rPr>
              <a:t> group.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295232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Miss Tara Lovelock – our designated safeguarding lead.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Miss Kerrigan, Mrs </a:t>
            </a:r>
            <a:r>
              <a:rPr lang="en-GB" sz="2800" dirty="0" err="1" smtClean="0">
                <a:solidFill>
                  <a:schemeClr val="tx1"/>
                </a:solidFill>
              </a:rPr>
              <a:t>Mallett</a:t>
            </a:r>
            <a:r>
              <a:rPr lang="en-GB" sz="2800" dirty="0" smtClean="0">
                <a:solidFill>
                  <a:schemeClr val="tx1"/>
                </a:solidFill>
              </a:rPr>
              <a:t> and Julie are also part of the safeguarding team.</a:t>
            </a:r>
          </a:p>
          <a:p>
            <a:pPr algn="l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Safeguarding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401363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Correct uniform (which is labelled)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Come to school prepared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Reading journal and spelling book in school every day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Children reading at home 5 times per week to an adult (or older sibling)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PE kit in school on PE days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Home Learning is optional but encouraged</a:t>
            </a:r>
          </a:p>
          <a:p>
            <a:pPr algn="l">
              <a:buFont typeface="Arial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Our expectations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001056" cy="464347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Half </a:t>
            </a:r>
            <a:r>
              <a:rPr lang="en-GB" sz="2400" dirty="0" err="1" smtClean="0">
                <a:solidFill>
                  <a:schemeClr val="tx1"/>
                </a:solidFill>
              </a:rPr>
              <a:t>termly</a:t>
            </a:r>
            <a:r>
              <a:rPr lang="en-GB" sz="2400" dirty="0" smtClean="0">
                <a:solidFill>
                  <a:schemeClr val="tx1"/>
                </a:solidFill>
              </a:rPr>
              <a:t> - Piece of music, artwork, poem, famous person linked to our topics.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Children choose from a range of tasks at their own chosen level.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Children may complete as many or as few of the tasks as they would like to.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Last Monday of term – children share in class and receive feedback from the teacher and peers.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One child selected per class to present in assembly.</a:t>
            </a: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001056" cy="421484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KIRFs – Key Instant Recall Facts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Half </a:t>
            </a:r>
            <a:r>
              <a:rPr lang="en-GB" sz="2800" dirty="0" err="1" smtClean="0">
                <a:solidFill>
                  <a:schemeClr val="tx1"/>
                </a:solidFill>
              </a:rPr>
              <a:t>termly</a:t>
            </a:r>
            <a:endParaRPr lang="en-GB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Maths facts for your child to learn at home.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Weekly KIRF activities listed to help you practise.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Spellings – go home on a Monday.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Spelling tests are on a Monday.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Spelling activities listed to help you practise in spelling books.</a:t>
            </a:r>
          </a:p>
          <a:p>
            <a:pPr algn="l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KIRFs and Spellings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1772816"/>
            <a:ext cx="6875216" cy="396044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Black/Grey trousers/skirt.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Black shoes (no trainers)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White or blue shirt/polo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Navy blue cardigan/jumper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No bracelets/necklaces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Earrings must be studs, not hooped and will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need to be removed or covered for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PE/swimming.</a:t>
            </a: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Uniform</a:t>
            </a:r>
            <a:endParaRPr lang="en-GB" dirty="0"/>
          </a:p>
        </p:txBody>
      </p:sp>
      <p:pic>
        <p:nvPicPr>
          <p:cNvPr id="8" name="Picture 7" descr="Screen Shot 2015-08-28 at 12.10.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365104"/>
            <a:ext cx="1741966" cy="1578044"/>
          </a:xfrm>
          <a:prstGeom prst="rect">
            <a:avLst/>
          </a:prstGeom>
        </p:spPr>
      </p:pic>
      <p:pic>
        <p:nvPicPr>
          <p:cNvPr id="11" name="Picture 10" descr="Screen Shot 2015-08-28 at 12.11.4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285860"/>
            <a:ext cx="1785950" cy="1593966"/>
          </a:xfrm>
          <a:prstGeom prst="rect">
            <a:avLst/>
          </a:prstGeom>
        </p:spPr>
      </p:pic>
      <p:pic>
        <p:nvPicPr>
          <p:cNvPr id="13" name="Picture 12" descr="Screen Shot 2015-08-28 at 12.09.4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50" y="2636912"/>
            <a:ext cx="1785950" cy="1622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1772816"/>
            <a:ext cx="6875216" cy="338437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navy blue trousers/shorts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Navy blue t shirt/jumper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Trainers for outdoor PE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We will go out in most weathers – please bring weather appropriate PE kits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PE dates TBC – check class pages on the website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f</a:t>
            </a:r>
            <a:r>
              <a:rPr lang="en-GB" sz="2400" dirty="0" smtClean="0">
                <a:solidFill>
                  <a:schemeClr val="tx1"/>
                </a:solidFill>
              </a:rPr>
              <a:t>or more information.</a:t>
            </a: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PE Uniform</a:t>
            </a:r>
            <a:endParaRPr lang="en-GB" dirty="0"/>
          </a:p>
        </p:txBody>
      </p:sp>
      <p:pic>
        <p:nvPicPr>
          <p:cNvPr id="7" name="Picture 6" descr="Screen Shot 2015-08-28 at 12.13.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3500438"/>
            <a:ext cx="1220162" cy="1721300"/>
          </a:xfrm>
          <a:prstGeom prst="rect">
            <a:avLst/>
          </a:prstGeom>
        </p:spPr>
      </p:pic>
      <p:pic>
        <p:nvPicPr>
          <p:cNvPr id="12" name="Picture 11" descr="Screen Shot 2015-08-28 at 12.14.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857364"/>
            <a:ext cx="1318175" cy="12078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1772816"/>
            <a:ext cx="7643866" cy="42279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Mrs </a:t>
            </a:r>
            <a:r>
              <a:rPr lang="en-GB" sz="2400" dirty="0" err="1" smtClean="0">
                <a:solidFill>
                  <a:schemeClr val="tx1"/>
                </a:solidFill>
              </a:rPr>
              <a:t>Lovegood’s</a:t>
            </a:r>
            <a:r>
              <a:rPr lang="en-GB" sz="2400" dirty="0" smtClean="0">
                <a:solidFill>
                  <a:schemeClr val="tx1"/>
                </a:solidFill>
              </a:rPr>
              <a:t> class will swim every Friday during Autumn.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Mrs </a:t>
            </a:r>
            <a:r>
              <a:rPr lang="en-GB" sz="2400" dirty="0" err="1" smtClean="0">
                <a:solidFill>
                  <a:schemeClr val="tx1"/>
                </a:solidFill>
              </a:rPr>
              <a:t>Humphris</a:t>
            </a:r>
            <a:r>
              <a:rPr lang="en-GB" sz="2400" dirty="0" smtClean="0">
                <a:solidFill>
                  <a:schemeClr val="tx1"/>
                </a:solidFill>
              </a:rPr>
              <a:t>’ class will swim every Friday during Spring.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Children will need a one piece swimming costume/trunks, a towel and a swimming hat.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Children with a </a:t>
            </a:r>
            <a:r>
              <a:rPr lang="en-GB" sz="2400" dirty="0" err="1" smtClean="0">
                <a:solidFill>
                  <a:schemeClr val="tx1"/>
                </a:solidFill>
              </a:rPr>
              <a:t>verruca</a:t>
            </a:r>
            <a:r>
              <a:rPr lang="en-GB" sz="2400" dirty="0" smtClean="0">
                <a:solidFill>
                  <a:schemeClr val="tx1"/>
                </a:solidFill>
              </a:rPr>
              <a:t> will need a </a:t>
            </a:r>
            <a:r>
              <a:rPr lang="en-GB" sz="2400" dirty="0" err="1" smtClean="0">
                <a:solidFill>
                  <a:schemeClr val="tx1"/>
                </a:solidFill>
              </a:rPr>
              <a:t>verruca</a:t>
            </a:r>
            <a:r>
              <a:rPr lang="en-GB" sz="2400" dirty="0" smtClean="0">
                <a:solidFill>
                  <a:schemeClr val="tx1"/>
                </a:solidFill>
              </a:rPr>
              <a:t> sock/plaster.</a:t>
            </a: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Swimming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1772816"/>
            <a:ext cx="7643866" cy="42279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Curriculum expectations sheet outlines what your child should be able to achieve in year 4.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See our website for more information about expectations for other year groups.</a:t>
            </a: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Year 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en-GB" sz="3000" dirty="0" smtClean="0">
                <a:solidFill>
                  <a:schemeClr val="tx1"/>
                </a:solidFill>
              </a:rPr>
              <a:t>The Elizabethans: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The Devil and his boy – Anthony </a:t>
            </a:r>
            <a:r>
              <a:rPr lang="en-GB" sz="3000" dirty="0" err="1" smtClean="0">
                <a:solidFill>
                  <a:schemeClr val="tx1"/>
                </a:solidFill>
              </a:rPr>
              <a:t>Horrowitz</a:t>
            </a:r>
            <a:endParaRPr lang="en-GB" sz="3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Elizabeth 1</a:t>
            </a:r>
            <a:r>
              <a:rPr lang="en-GB" sz="3000" baseline="30000" dirty="0" smtClean="0">
                <a:solidFill>
                  <a:schemeClr val="tx1"/>
                </a:solidFill>
              </a:rPr>
              <a:t>st</a:t>
            </a:r>
            <a:r>
              <a:rPr lang="en-GB" sz="3000" dirty="0" smtClean="0">
                <a:solidFill>
                  <a:schemeClr val="tx1"/>
                </a:solidFill>
              </a:rPr>
              <a:t> and Mary Queen of Scots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Comparing life during Elizabethan era to now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This half term: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2" descr="http://gallery.yopriceville.com/var/albums/Free-Clipart-Pictures/Trees-PNG-Clipart/Oack_Tree_PNG_Clipart_Picture.png?m=1399672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5565900" cy="4509120"/>
          </a:xfrm>
          <a:prstGeom prst="rect">
            <a:avLst/>
          </a:prstGeom>
          <a:noFill/>
        </p:spPr>
      </p:pic>
      <p:pic>
        <p:nvPicPr>
          <p:cNvPr id="12" name="Picture 2" descr="http://clipartsy.com/SVG/Water_Dove_Peace/water_dove_peace_medium_golden_r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3342" flipH="1">
            <a:off x="813915" y="1076469"/>
            <a:ext cx="1597349" cy="1309539"/>
          </a:xfrm>
          <a:prstGeom prst="rect">
            <a:avLst/>
          </a:prstGeom>
          <a:noFill/>
        </p:spPr>
      </p:pic>
      <p:pic>
        <p:nvPicPr>
          <p:cNvPr id="13" name="Picture 2" descr="http://clipartsy.com/SVG/Water_Dove_Peace/water_dove_peace_medium_golden_r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4192">
            <a:off x="2627784" y="260648"/>
            <a:ext cx="1597349" cy="1309539"/>
          </a:xfrm>
          <a:prstGeom prst="rect">
            <a:avLst/>
          </a:prstGeom>
          <a:noFill/>
        </p:spPr>
      </p:pic>
      <p:pic>
        <p:nvPicPr>
          <p:cNvPr id="14" name="Picture 2" descr="http://clipartsy.com/SVG/Water_Dove_Peace/water_dove_peace_medium_golden_r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88024" y="260648"/>
            <a:ext cx="1597349" cy="1309539"/>
          </a:xfrm>
          <a:prstGeom prst="rect">
            <a:avLst/>
          </a:prstGeom>
          <a:noFill/>
        </p:spPr>
      </p:pic>
      <p:pic>
        <p:nvPicPr>
          <p:cNvPr id="15" name="Picture 2" descr="http://clipartsy.com/SVG/Water_Dove_Peace/water_dove_peace_medium_golden_r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24744"/>
            <a:ext cx="1597349" cy="1309539"/>
          </a:xfrm>
          <a:prstGeom prst="rect">
            <a:avLst/>
          </a:prstGeom>
          <a:noFill/>
        </p:spPr>
      </p:pic>
      <p:pic>
        <p:nvPicPr>
          <p:cNvPr id="16" name="Picture 4" descr="http://pngimg.com/upload/autumn_leaves_PNG36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356992"/>
            <a:ext cx="1017153" cy="1008112"/>
          </a:xfrm>
          <a:prstGeom prst="rect">
            <a:avLst/>
          </a:prstGeom>
          <a:noFill/>
        </p:spPr>
      </p:pic>
      <p:pic>
        <p:nvPicPr>
          <p:cNvPr id="17" name="Picture 6" descr="https://dennyflack.files.wordpress.com/2008/10/red-lea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52580">
            <a:off x="6883582" y="4645974"/>
            <a:ext cx="1670574" cy="111260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4414" y="164305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Aspire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12" y="50004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Thrive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714356"/>
            <a:ext cx="114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Achieve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768" y="17144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Enjoy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en-GB" sz="3000" dirty="0" smtClean="0">
                <a:solidFill>
                  <a:schemeClr val="tx1"/>
                </a:solidFill>
              </a:rPr>
              <a:t>Ancient Greece: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Greek Myths – Marcia Williams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Greek culture – foods, music, democracy, art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Greek wars and battles (Battle of Marathon)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Autumn 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3744416"/>
          </a:xfrm>
        </p:spPr>
        <p:txBody>
          <a:bodyPr>
            <a:noAutofit/>
          </a:bodyPr>
          <a:lstStyle/>
          <a:p>
            <a:pPr algn="l"/>
            <a:r>
              <a:rPr lang="en-GB" sz="3000" dirty="0" smtClean="0">
                <a:solidFill>
                  <a:schemeClr val="tx1"/>
                </a:solidFill>
              </a:rPr>
              <a:t>Rainforests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Running Wild by Michael </a:t>
            </a:r>
            <a:r>
              <a:rPr lang="en-GB" sz="3000" dirty="0" err="1" smtClean="0">
                <a:solidFill>
                  <a:schemeClr val="tx1"/>
                </a:solidFill>
              </a:rPr>
              <a:t>Morpurgo</a:t>
            </a:r>
            <a:endParaRPr lang="en-GB" sz="3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Deforestation/protecting the environment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Layers of the forest and animal/plant life.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Dependency of animals on the forest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Spring: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The Romans are coming: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Romans on the Rampage – Jeremy Strong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Roman invasion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Boudicca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Comparing life then and now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Spring: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Magical Worlds: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Harry Potter and the Philosopher’s Stone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Trip to </a:t>
            </a:r>
            <a:r>
              <a:rPr lang="en-GB" sz="2800" dirty="0" err="1" smtClean="0">
                <a:solidFill>
                  <a:schemeClr val="tx1"/>
                </a:solidFill>
              </a:rPr>
              <a:t>Wizarding</a:t>
            </a:r>
            <a:r>
              <a:rPr lang="en-GB" sz="2800" dirty="0" smtClean="0">
                <a:solidFill>
                  <a:schemeClr val="tx1"/>
                </a:solidFill>
              </a:rPr>
              <a:t> World of Harry Potter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DT project using cams and cranks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Summer: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Journeys on foot: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The building of canals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Linked to our local area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Local area studies/walks</a:t>
            </a: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Summer: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03071613" y="105283000"/>
            <a:ext cx="14204950" cy="13827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How we </a:t>
            </a:r>
            <a:r>
              <a:rPr kumimoji="0" lang="en-GB" sz="7200" b="0" i="0" u="none" strike="noStrike" cap="none" normalizeH="0" baseline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cs typeface="Arial" pitchFamily="34" charset="0"/>
              </a:rPr>
              <a:t>grow</a:t>
            </a:r>
            <a:r>
              <a:rPr kumimoji="0" lang="en-GB" sz="7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our learning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3073200" y="106667300"/>
            <a:ext cx="6591300" cy="8464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			</a:t>
            </a:r>
            <a:endParaRPr kumimoji="0" lang="en-GB" sz="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			</a:t>
            </a: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Gold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			’Got it’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			Green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			‘Grow it’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rc_mi" descr="highlighte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92300" y="106875263"/>
            <a:ext cx="1263650" cy="1546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9" name="irc_mi" descr="greenhighligh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387525" y="108902500"/>
            <a:ext cx="1265238" cy="15509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10672563" y="106867325"/>
            <a:ext cx="6592887" cy="8462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		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				  I grew my learning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		 I grew my learning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			with a friend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666213" y="107211813"/>
            <a:ext cx="912812" cy="109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674150" y="109134275"/>
            <a:ext cx="912813" cy="109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75850" y="109142213"/>
            <a:ext cx="912813" cy="109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03079550" y="112031463"/>
            <a:ext cx="1703388" cy="649287"/>
          </a:xfrm>
          <a:prstGeom prst="rect">
            <a:avLst/>
          </a:prstGeom>
          <a:solidFill>
            <a:srgbClr val="00CC00"/>
          </a:solidFill>
          <a:ln w="9525" algn="in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03079550" y="113010950"/>
            <a:ext cx="360363" cy="647700"/>
          </a:xfrm>
          <a:prstGeom prst="rect">
            <a:avLst/>
          </a:prstGeom>
          <a:solidFill>
            <a:srgbClr val="00CC00"/>
          </a:solidFill>
          <a:ln w="9525" algn="in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04379713" y="113861850"/>
            <a:ext cx="322262" cy="647700"/>
          </a:xfrm>
          <a:prstGeom prst="rect">
            <a:avLst/>
          </a:prstGeom>
          <a:solidFill>
            <a:srgbClr val="00CC00"/>
          </a:solidFill>
          <a:ln w="9525" algn="in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03071613" y="110748763"/>
            <a:ext cx="14204950" cy="43164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//							</a:t>
            </a: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new paragraph							</a:t>
            </a:r>
            <a:r>
              <a:rPr kumimoji="0" lang="en-GB" sz="4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Vf						</a:t>
            </a: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Verbal feedback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TCursive" pitchFamily="2" charset="0"/>
                <a:cs typeface="Arial" pitchFamily="34" charset="0"/>
              </a:rPr>
              <a:t>W</a:t>
            </a:r>
            <a:r>
              <a:rPr kumimoji="0" lang="en-GB" sz="4800" b="0" i="0" u="none" strike="noStrike" cap="none" normalizeH="0" baseline="0" smtClean="0">
                <a:ln>
                  <a:noFill/>
                </a:ln>
                <a:solidFill>
                  <a:srgbClr val="969696"/>
                </a:solidFill>
                <a:effectLst/>
                <a:latin typeface="NTCursive" pitchFamily="2" charset="0"/>
                <a:cs typeface="Arial" pitchFamily="34" charset="0"/>
              </a:rPr>
              <a:t>	</a:t>
            </a:r>
            <a:r>
              <a:rPr kumimoji="0" lang="en-GB" sz="4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cs typeface="Arial" pitchFamily="34" charset="0"/>
              </a:rPr>
              <a:t>			</a:t>
            </a: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spelling mistake						</a:t>
            </a:r>
            <a:r>
              <a:rPr kumimoji="0" lang="en-GB" sz="4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I							</a:t>
            </a: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Independent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TCursive" pitchFamily="2" charset="0"/>
                <a:cs typeface="Arial" pitchFamily="34" charset="0"/>
              </a:rPr>
              <a:t></a:t>
            </a:r>
            <a:r>
              <a:rPr kumimoji="0" lang="en-GB" sz="4800" b="1" i="0" u="none" strike="noStrike" cap="none" normalizeH="0" baseline="0" smtClean="0">
                <a:ln>
                  <a:noFill/>
                </a:ln>
                <a:solidFill>
                  <a:srgbClr val="969696"/>
                </a:solidFill>
                <a:effectLst/>
                <a:latin typeface="NTCursive" pitchFamily="2" charset="0"/>
                <a:cs typeface="Arial" pitchFamily="34" charset="0"/>
              </a:rPr>
              <a:t>	</a:t>
            </a:r>
            <a:r>
              <a:rPr kumimoji="0" lang="en-GB" sz="4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cs typeface="Arial" pitchFamily="34" charset="0"/>
              </a:rPr>
              <a:t>			</a:t>
            </a: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missing capital letter				</a:t>
            </a:r>
            <a:r>
              <a:rPr kumimoji="0" lang="en-GB" sz="4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GG					</a:t>
            </a: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Guided group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TCursive" pitchFamily="2" charset="0"/>
                <a:cs typeface="Arial" pitchFamily="34" charset="0"/>
              </a:rPr>
              <a:t>W!		</a:t>
            </a:r>
            <a:r>
              <a:rPr kumimoji="0" lang="en-GB" sz="48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NTCursive" pitchFamily="2" charset="0"/>
                <a:cs typeface="Arial" pitchFamily="34" charset="0"/>
              </a:rPr>
              <a:t>		</a:t>
            </a:r>
            <a:r>
              <a:rPr kumimoji="0" lang="en-GB" sz="4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cs typeface="Arial" pitchFamily="34" charset="0"/>
              </a:rPr>
              <a:t>	</a:t>
            </a: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punctuation error					</a:t>
            </a:r>
            <a:r>
              <a:rPr kumimoji="0" lang="en-GB" sz="4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TA					</a:t>
            </a: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Teaching assistant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980728"/>
            <a:ext cx="6962923" cy="494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295232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Autumn and Spring parents evenings-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 October and February 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End of year written report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Any other meetings can be booked via the office.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Information on Progress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295232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espect all people, animals and the environment.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vercome challenges and never give up.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 our minds to creativity and curiosity.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ake care of our bodies and our minds.</a:t>
            </a:r>
          </a:p>
          <a:p>
            <a:pPr algn="l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peak kindly and listen to others.</a:t>
            </a:r>
          </a:p>
          <a:p>
            <a:pPr algn="l">
              <a:buFont typeface="Arial" pitchFamily="34" charset="0"/>
              <a:buChar char="•"/>
            </a:pPr>
            <a:endParaRPr lang="en-GB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Our ROOTS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Yellow and Red Leaves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http://pngimg.com/upload/autumn_leaves_PNG36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8473">
            <a:off x="226711" y="1646457"/>
            <a:ext cx="2199116" cy="2179569"/>
          </a:xfrm>
          <a:prstGeom prst="rect">
            <a:avLst/>
          </a:prstGeom>
          <a:noFill/>
        </p:spPr>
      </p:pic>
      <p:pic>
        <p:nvPicPr>
          <p:cNvPr id="11" name="Picture 6" descr="https://dennyflack.files.wordpress.com/2008/10/red-lea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88399">
            <a:off x="-436204" y="3644978"/>
            <a:ext cx="3445087" cy="2294427"/>
          </a:xfrm>
          <a:prstGeom prst="rect">
            <a:avLst/>
          </a:prstGeom>
          <a:noFill/>
        </p:spPr>
      </p:pic>
      <p:sp>
        <p:nvSpPr>
          <p:cNvPr id="12" name="Subtitle 8"/>
          <p:cNvSpPr txBox="1">
            <a:spLocks/>
          </p:cNvSpPr>
          <p:nvPr/>
        </p:nvSpPr>
        <p:spPr>
          <a:xfrm>
            <a:off x="2285984" y="2000240"/>
            <a:ext cx="640080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Not following our ROOTS.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Still not making the right choices.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Consequence and reflection.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 red leaves = detention</a:t>
            </a:r>
            <a:endParaRPr kumimoji="0" lang="en-GB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7200800" cy="381642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5000" dirty="0" smtClean="0">
                <a:solidFill>
                  <a:schemeClr val="tx1"/>
                </a:solidFill>
              </a:rPr>
              <a:t>Aspire trophy</a:t>
            </a:r>
          </a:p>
          <a:p>
            <a:pPr algn="l">
              <a:buFont typeface="Arial" pitchFamily="34" charset="0"/>
              <a:buChar char="•"/>
            </a:pPr>
            <a:r>
              <a:rPr lang="en-GB" sz="5000" dirty="0" smtClean="0">
                <a:solidFill>
                  <a:schemeClr val="tx1"/>
                </a:solidFill>
              </a:rPr>
              <a:t>Gold AAB stickers</a:t>
            </a:r>
          </a:p>
          <a:p>
            <a:pPr algn="l">
              <a:buFont typeface="Arial" pitchFamily="34" charset="0"/>
              <a:buChar char="•"/>
            </a:pPr>
            <a:r>
              <a:rPr lang="en-GB" sz="5000" dirty="0" smtClean="0">
                <a:solidFill>
                  <a:schemeClr val="tx1"/>
                </a:solidFill>
              </a:rPr>
              <a:t>Gold leaves</a:t>
            </a:r>
          </a:p>
          <a:p>
            <a:pPr algn="l">
              <a:buFont typeface="Arial" pitchFamily="34" charset="0"/>
              <a:buChar char="•"/>
            </a:pPr>
            <a:r>
              <a:rPr lang="en-GB" sz="5000" dirty="0" smtClean="0">
                <a:solidFill>
                  <a:schemeClr val="tx1"/>
                </a:solidFill>
              </a:rPr>
              <a:t>House points</a:t>
            </a:r>
          </a:p>
          <a:p>
            <a:pPr algn="l">
              <a:buFont typeface="Arial" pitchFamily="34" charset="0"/>
              <a:buChar char="•"/>
            </a:pPr>
            <a:endParaRPr lang="en-GB" sz="5000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Rewards</a:t>
            </a:r>
            <a:endParaRPr lang="en-GB" dirty="0"/>
          </a:p>
        </p:txBody>
      </p:sp>
      <p:pic>
        <p:nvPicPr>
          <p:cNvPr id="7" name="Picture 2" descr="http://clipartsy.com/SVG/Water_Dove_Peace/water_dove_peace_medium_golden_r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3342" flipH="1">
            <a:off x="5980346" y="1535397"/>
            <a:ext cx="2376155" cy="19480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have been organised into 3 houses</a:t>
            </a:r>
          </a:p>
          <a:p>
            <a:r>
              <a:rPr lang="en-GB" dirty="0" smtClean="0"/>
              <a:t>Children can earn house points throughout the day.</a:t>
            </a:r>
          </a:p>
          <a:p>
            <a:r>
              <a:rPr lang="en-GB" dirty="0" smtClean="0"/>
              <a:t>Sports day will be based around the house point system.</a:t>
            </a:r>
          </a:p>
          <a:p>
            <a:endParaRPr lang="en-GB" dirty="0" smtClean="0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Protective Hands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child has a protective hand.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all have the right to feel safe. Nothing is so awful that you can’t talk to someone about it.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  <p:pic>
        <p:nvPicPr>
          <p:cNvPr id="1026" name="Picture 2" descr="C:\Users\lclark\Documents\Year 5\imag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1" y="3314667"/>
            <a:ext cx="2736304" cy="28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Worry Box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 has one.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dirty="0" smtClean="0">
                <a:solidFill>
                  <a:schemeClr val="tx1">
                    <a:tint val="75000"/>
                  </a:schemeClr>
                </a:solidFill>
              </a:rPr>
              <a:t>Children are encouraged to share their worries.</a:t>
            </a: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3200" baseline="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 descr="http://hhpblog.s3.amazonaws.com/blog/wordpress/wp-content/uploads/2011/04/Worry-bo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286124"/>
            <a:ext cx="3857652" cy="25717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602" y="188640"/>
            <a:ext cx="2326374" cy="79208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Bullying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you are worried that your child is being bullied: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Encourage your child to speak to an adult.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Make an appointment at the office with your class teacher.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Bullying is not tolerated in our school. All concerns will be taken seriously and investigated.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3200" baseline="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8ABA3A"/>
          </a:solidFill>
          <a:ln>
            <a:solidFill>
              <a:srgbClr val="8ABA3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NTPreCursive" panose="03000400000000000000" pitchFamily="66" charset="0"/>
              </a:rPr>
              <a:t>Respect all     Overcome challenges     Open our minds     Take care     Speak kindly</a:t>
            </a:r>
            <a:endParaRPr lang="en-GB" sz="2000" b="1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1143</Words>
  <Application>Microsoft Office PowerPoint</Application>
  <PresentationFormat>On-screen Show (4:3)</PresentationFormat>
  <Paragraphs>241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NTCursive</vt:lpstr>
      <vt:lpstr>NTPreCursive</vt:lpstr>
      <vt:lpstr>Office Theme</vt:lpstr>
      <vt:lpstr>Year 4</vt:lpstr>
      <vt:lpstr>PowerPoint Presentation</vt:lpstr>
      <vt:lpstr>Our ROOTS</vt:lpstr>
      <vt:lpstr>Yellow and Red Leaves</vt:lpstr>
      <vt:lpstr>Rewards</vt:lpstr>
      <vt:lpstr>House points</vt:lpstr>
      <vt:lpstr>Protective Hands</vt:lpstr>
      <vt:lpstr>Worry Box</vt:lpstr>
      <vt:lpstr>Bullying</vt:lpstr>
      <vt:lpstr>Communication</vt:lpstr>
      <vt:lpstr>Safeguarding</vt:lpstr>
      <vt:lpstr>Our expectations</vt:lpstr>
      <vt:lpstr>Home learning</vt:lpstr>
      <vt:lpstr>KIRFs and Spellings</vt:lpstr>
      <vt:lpstr>Uniform</vt:lpstr>
      <vt:lpstr>PE Uniform</vt:lpstr>
      <vt:lpstr>Swimming</vt:lpstr>
      <vt:lpstr>Year 4</vt:lpstr>
      <vt:lpstr>This half term:</vt:lpstr>
      <vt:lpstr>Autumn 2</vt:lpstr>
      <vt:lpstr>Spring:</vt:lpstr>
      <vt:lpstr>Spring:</vt:lpstr>
      <vt:lpstr>Summer:</vt:lpstr>
      <vt:lpstr>Summer:</vt:lpstr>
      <vt:lpstr>PowerPoint Presentation</vt:lpstr>
      <vt:lpstr>Information on Progress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JDixon</dc:creator>
  <cp:lastModifiedBy>Harriet Lovegood</cp:lastModifiedBy>
  <cp:revision>46</cp:revision>
  <dcterms:created xsi:type="dcterms:W3CDTF">2015-09-21T15:02:18Z</dcterms:created>
  <dcterms:modified xsi:type="dcterms:W3CDTF">2019-08-31T13:37:11Z</dcterms:modified>
</cp:coreProperties>
</file>